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4660"/>
  </p:normalViewPr>
  <p:slideViewPr>
    <p:cSldViewPr snapToGrid="0">
      <p:cViewPr varScale="1">
        <p:scale>
          <a:sx n="84" d="100"/>
          <a:sy n="84" d="100"/>
        </p:scale>
        <p:origin x="55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F3B0A-4BA0-4E09-BB2B-CB8447E12D66}"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A3B515-9B2D-408D-8FCD-F640474DF6B6}" type="slidenum">
              <a:rPr lang="en-US" smtClean="0"/>
              <a:t>‹#›</a:t>
            </a:fld>
            <a:endParaRPr lang="en-US"/>
          </a:p>
        </p:txBody>
      </p:sp>
    </p:spTree>
    <p:extLst>
      <p:ext uri="{BB962C8B-B14F-4D97-AF65-F5344CB8AC3E}">
        <p14:creationId xmlns:p14="http://schemas.microsoft.com/office/powerpoint/2010/main" val="270185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A3B515-9B2D-408D-8FCD-F640474DF6B6}" type="slidenum">
              <a:rPr lang="en-US" smtClean="0"/>
              <a:t>1</a:t>
            </a:fld>
            <a:endParaRPr lang="en-US"/>
          </a:p>
        </p:txBody>
      </p:sp>
    </p:spTree>
    <p:extLst>
      <p:ext uri="{BB962C8B-B14F-4D97-AF65-F5344CB8AC3E}">
        <p14:creationId xmlns:p14="http://schemas.microsoft.com/office/powerpoint/2010/main" val="368627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BD1499-07B8-40AA-8E22-26F529791353}"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14885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72836-E319-467F-ABE3-252606DB8C92}"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198141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198E4-56DE-4672-907C-F4FD7AFC322F}"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E954F4-8EF7-4896-ACB0-1DAA95E880F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831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AB35273-5A61-44F2-A910-B1AA08891C19}"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768238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52CB73-2D0D-407B-8DB4-D52A6A1C8EB2}"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E954F4-8EF7-4896-ACB0-1DAA95E880F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1714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6CC851A-5D8F-44D7-8EEB-D5B9F3B228AB}"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4054452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CF0683-8468-4BA1-9B6F-736B4AD4FDB7}"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354843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E2662A-846D-42BF-B421-3EE769B9DFF7}"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418426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9CE6BC-B4A4-4CB6-AE35-442894A8683D}"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32555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BB30F-1E32-46B1-A3A4-BAD83BE9C857}" type="datetime1">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127891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F6C83B-B27E-4F8E-B0A9-EC3348809FEC}"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341324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85353B-F075-42D6-8DBE-8AD42C2DD104}" type="datetime1">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1378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4000D6-A475-4719-ACB9-F637BC8A6D1D}" type="datetime1">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61590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97613-5242-4959-AB07-1A2AD7687BFC}" type="datetime1">
              <a:rPr lang="en-US" smtClean="0"/>
              <a:t>2/7/2022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75939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F51EB-CADE-49F1-AF14-B68A3738ACC3}"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150758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114A3-4C2C-471F-B57B-2C57EDA9EF37}" type="datetime1">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E954F4-8EF7-4896-ACB0-1DAA95E880F2}" type="slidenum">
              <a:rPr lang="en-US" smtClean="0"/>
              <a:t>‹#›</a:t>
            </a:fld>
            <a:endParaRPr lang="en-US"/>
          </a:p>
        </p:txBody>
      </p:sp>
    </p:spTree>
    <p:extLst>
      <p:ext uri="{BB962C8B-B14F-4D97-AF65-F5344CB8AC3E}">
        <p14:creationId xmlns:p14="http://schemas.microsoft.com/office/powerpoint/2010/main" val="240359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FD64D5-FA14-4A29-8ECB-088C87BC1908}" type="datetime1">
              <a:rPr lang="en-US" smtClean="0"/>
              <a:t>2/7/2022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E954F4-8EF7-4896-ACB0-1DAA95E880F2}" type="slidenum">
              <a:rPr lang="en-US" smtClean="0"/>
              <a:t>‹#›</a:t>
            </a:fld>
            <a:endParaRPr lang="en-US"/>
          </a:p>
        </p:txBody>
      </p:sp>
    </p:spTree>
    <p:extLst>
      <p:ext uri="{BB962C8B-B14F-4D97-AF65-F5344CB8AC3E}">
        <p14:creationId xmlns:p14="http://schemas.microsoft.com/office/powerpoint/2010/main" val="2773989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rtl="1"/>
            <a:r>
              <a:rPr lang="ar-IQ" b="1" dirty="0" smtClean="0">
                <a:solidFill>
                  <a:srgbClr val="7030A0"/>
                </a:solidFill>
                <a:latin typeface="Times New Roman" panose="02020603050405020304" pitchFamily="18" charset="0"/>
                <a:cs typeface="Times New Roman" panose="02020603050405020304" pitchFamily="18" charset="0"/>
              </a:rPr>
              <a:t>الاشعاع الكهرومغناطيسي</a:t>
            </a:r>
            <a:endParaRPr lang="en-US" b="1" dirty="0">
              <a:solidFill>
                <a:srgbClr val="7030A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C6E954F4-8EF7-4896-ACB0-1DAA95E880F2}" type="slidenum">
              <a:rPr lang="en-US" smtClean="0"/>
              <a:t>1</a:t>
            </a:fld>
            <a:endParaRPr lang="en-US"/>
          </a:p>
        </p:txBody>
      </p:sp>
    </p:spTree>
    <p:extLst>
      <p:ext uri="{BB962C8B-B14F-4D97-AF65-F5344CB8AC3E}">
        <p14:creationId xmlns:p14="http://schemas.microsoft.com/office/powerpoint/2010/main" val="214552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0914"/>
          </a:xfrm>
        </p:spPr>
        <p:txBody>
          <a:bodyPr>
            <a:normAutofit/>
          </a:bodyPr>
          <a:lstStyle/>
          <a:p>
            <a:pPr algn="r" rtl="1"/>
            <a:r>
              <a:rPr lang="ar-SA" b="1" dirty="0">
                <a:latin typeface="Times New Roman" panose="02020603050405020304" pitchFamily="18" charset="0"/>
                <a:cs typeface="Times New Roman" panose="02020603050405020304" pitchFamily="18" charset="0"/>
              </a:rPr>
              <a:t>العدد الموجي للشعاع</a:t>
            </a:r>
            <a:r>
              <a:rPr lang="en-US" b="1" dirty="0">
                <a:latin typeface="Times New Roman" panose="02020603050405020304" pitchFamily="18" charset="0"/>
                <a:cs typeface="Times New Roman" panose="02020603050405020304" pitchFamily="18" charset="0"/>
              </a:rPr>
              <a:t> Wave number (ῡ</a:t>
            </a:r>
            <a:r>
              <a:rPr lang="en-US" b="1"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19656" y="1463040"/>
            <a:ext cx="9684956" cy="4983480"/>
          </a:xfrm>
        </p:spPr>
        <p:txBody>
          <a:bodyPr>
            <a:normAutofit lnSpcReduction="10000"/>
          </a:bodyPr>
          <a:lstStyle/>
          <a:p>
            <a:pPr marL="0" indent="0" algn="r" rtl="1">
              <a:buNone/>
            </a:pPr>
            <a:r>
              <a:rPr lang="ar-SA" sz="2400" dirty="0">
                <a:latin typeface="Times New Roman" panose="02020603050405020304" pitchFamily="18" charset="0"/>
                <a:cs typeface="Times New Roman" panose="02020603050405020304" pitchFamily="18" charset="0"/>
              </a:rPr>
              <a:t>يمكن وصف الموجة أيضا بالعدد الموجي وھو عبارة عن معكوس الطول الموجي</a:t>
            </a:r>
            <a:r>
              <a:rPr lang="en-US" sz="2400" dirty="0">
                <a:latin typeface="Times New Roman" panose="02020603050405020304" pitchFamily="18" charset="0"/>
                <a:cs typeface="Times New Roman" panose="02020603050405020304" pitchFamily="18" charset="0"/>
              </a:rPr>
              <a:t>.</a:t>
            </a:r>
          </a:p>
          <a:p>
            <a:pPr marL="0" indent="0" algn="ctr" rtl="1">
              <a:buNone/>
            </a:pPr>
            <a:r>
              <a:rPr lang="en-US" sz="2400" dirty="0">
                <a:latin typeface="Times New Roman" panose="02020603050405020304" pitchFamily="18" charset="0"/>
                <a:cs typeface="Times New Roman" panose="02020603050405020304" pitchFamily="18" charset="0"/>
              </a:rPr>
              <a:t>Wave number (</a:t>
            </a:r>
            <a:r>
              <a:rPr lang="en-US" sz="2400" b="1" dirty="0">
                <a:latin typeface="Times New Roman" panose="02020603050405020304" pitchFamily="18" charset="0"/>
                <a:cs typeface="Times New Roman" panose="02020603050405020304" pitchFamily="18" charset="0"/>
              </a:rPr>
              <a:t>ῡ</a:t>
            </a:r>
            <a:r>
              <a:rPr lang="en-US" sz="2400" dirty="0">
                <a:latin typeface="Times New Roman" panose="02020603050405020304" pitchFamily="18" charset="0"/>
                <a:cs typeface="Times New Roman" panose="02020603050405020304" pitchFamily="18" charset="0"/>
              </a:rPr>
              <a:t>) = 1 / </a:t>
            </a:r>
            <a:r>
              <a:rPr lang="en-US" sz="2400" b="1" dirty="0">
                <a:latin typeface="Times New Roman" panose="02020603050405020304" pitchFamily="18" charset="0"/>
                <a:cs typeface="Times New Roman" panose="02020603050405020304" pitchFamily="18" charset="0"/>
              </a:rPr>
              <a:t>𝜆</a:t>
            </a:r>
            <a:r>
              <a:rPr lang="en-US" sz="2400" dirty="0">
                <a:latin typeface="Times New Roman" panose="02020603050405020304" pitchFamily="18" charset="0"/>
                <a:cs typeface="Times New Roman" panose="02020603050405020304" pitchFamily="18" charset="0"/>
              </a:rPr>
              <a:t> (cm) = cm</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a:p>
            <a:pPr marL="0" indent="0" algn="r" rtl="1">
              <a:buNone/>
            </a:pPr>
            <a:r>
              <a:rPr lang="ar-SA" sz="2400" dirty="0">
                <a:latin typeface="Times New Roman" panose="02020603050405020304" pitchFamily="18" charset="0"/>
                <a:cs typeface="Times New Roman" panose="02020603050405020304" pitchFamily="18" charset="0"/>
              </a:rPr>
              <a:t>ولذلك عندما تكون وحدة قیاس طول الموجة سنتیمترا يكون وحدة قیاس العدد الموجي سنتیمترا </a:t>
            </a:r>
            <a:r>
              <a:rPr lang="ar-SA" sz="2400" baseline="30000" dirty="0">
                <a:latin typeface="Times New Roman" panose="02020603050405020304" pitchFamily="18" charset="0"/>
                <a:cs typeface="Times New Roman" panose="02020603050405020304" pitchFamily="18" charset="0"/>
              </a:rPr>
              <a:t>-1</a:t>
            </a:r>
            <a:r>
              <a:rPr lang="ar-S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r" rtl="1">
              <a:buNone/>
            </a:pPr>
            <a:r>
              <a:rPr lang="ar-SA" sz="2400" b="1" u="sng" dirty="0">
                <a:latin typeface="Times New Roman" panose="02020603050405020304" pitchFamily="18" charset="0"/>
                <a:cs typeface="Times New Roman" panose="02020603050405020304" pitchFamily="18" charset="0"/>
              </a:rPr>
              <a:t>العلاقة بین سرعة الضوء والذبذبة وطول الموجة</a:t>
            </a:r>
            <a:r>
              <a:rPr lang="en-US" sz="2400" b="1" u="sng" dirty="0">
                <a:latin typeface="Times New Roman" panose="02020603050405020304" pitchFamily="18" charset="0"/>
                <a:cs typeface="Times New Roman" panose="02020603050405020304" pitchFamily="18" charset="0"/>
              </a:rPr>
              <a:t>:</a:t>
            </a:r>
            <a:endParaRPr lang="en-US" sz="2400" u="sng" dirty="0">
              <a:latin typeface="Times New Roman" panose="02020603050405020304" pitchFamily="18" charset="0"/>
              <a:cs typeface="Times New Roman" panose="02020603050405020304" pitchFamily="18" charset="0"/>
            </a:endParaRPr>
          </a:p>
          <a:p>
            <a:pPr marL="0" indent="0" algn="r" rtl="1">
              <a:buNone/>
            </a:pP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يمكن إيضاح العلاقة بین سرعة الضوء، والذبذبة ، وطول الموجة بالمعادلة التالیة</a:t>
            </a:r>
            <a:r>
              <a:rPr lang="en-US" sz="2400" dirty="0">
                <a:latin typeface="Times New Roman" panose="02020603050405020304" pitchFamily="18" charset="0"/>
                <a:cs typeface="Times New Roman" panose="02020603050405020304" pitchFamily="18" charset="0"/>
              </a:rPr>
              <a:t>: </a:t>
            </a:r>
          </a:p>
          <a:p>
            <a:pPr marL="0" indent="0" algn="ctr" rtl="1">
              <a:buNone/>
            </a:pP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𝜆</a:t>
            </a:r>
            <a:r>
              <a:rPr lang="en-US"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طول </a:t>
            </a:r>
            <a:r>
              <a:rPr lang="ar-SA" sz="2400" dirty="0" smtClean="0">
                <a:latin typeface="Times New Roman" panose="02020603050405020304" pitchFamily="18" charset="0"/>
                <a:cs typeface="Times New Roman" panose="02020603050405020304" pitchFamily="18" charset="0"/>
              </a:rPr>
              <a:t>الموجة</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a:t>
            </a:r>
            <a:r>
              <a:rPr lang="en-US" sz="2400" b="1" dirty="0" smtClean="0">
                <a:latin typeface="Calibri" panose="020F0502020204030204" pitchFamily="34" charset="0"/>
                <a:cs typeface="Calibri" panose="020F0502020204030204" pitchFamily="34" charset="0"/>
              </a:rPr>
              <a:t>x</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التردد</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 = </a:t>
            </a:r>
            <a:r>
              <a:rPr lang="ar-SA" sz="2400" dirty="0" smtClean="0">
                <a:latin typeface="Times New Roman" panose="02020603050405020304" pitchFamily="18" charset="0"/>
                <a:cs typeface="Times New Roman" panose="02020603050405020304" pitchFamily="18" charset="0"/>
              </a:rPr>
              <a:t>سرعة </a:t>
            </a:r>
            <a:r>
              <a:rPr lang="ar-SA" sz="2400" dirty="0">
                <a:latin typeface="Times New Roman" panose="02020603050405020304" pitchFamily="18" charset="0"/>
                <a:cs typeface="Times New Roman" panose="02020603050405020304" pitchFamily="18" charset="0"/>
              </a:rPr>
              <a:t>الضوء</a:t>
            </a:r>
            <a:endParaRPr lang="en-US" sz="2400" dirty="0">
              <a:latin typeface="Times New Roman" panose="02020603050405020304" pitchFamily="18" charset="0"/>
              <a:cs typeface="Times New Roman" panose="02020603050405020304" pitchFamily="18" charset="0"/>
            </a:endParaRPr>
          </a:p>
          <a:p>
            <a:pPr marL="0" indent="0" algn="ctr" rtl="1">
              <a:buNone/>
            </a:pPr>
            <a:r>
              <a:rPr lang="en-US" sz="2400" b="1" dirty="0">
                <a:latin typeface="Times New Roman" panose="02020603050405020304" pitchFamily="18" charset="0"/>
                <a:cs typeface="Times New Roman" panose="02020603050405020304" pitchFamily="18" charset="0"/>
              </a:rPr>
              <a:t>𝜆 = c / ν</a:t>
            </a:r>
            <a:endParaRPr lang="en-US" sz="2400" dirty="0">
              <a:latin typeface="Times New Roman" panose="02020603050405020304" pitchFamily="18" charset="0"/>
              <a:cs typeface="Times New Roman" panose="02020603050405020304" pitchFamily="18" charset="0"/>
            </a:endParaRPr>
          </a:p>
          <a:p>
            <a:pPr marL="0" indent="0" algn="r" rtl="1">
              <a:buNone/>
            </a:pPr>
            <a:r>
              <a:rPr lang="ar-SA" sz="2400" dirty="0">
                <a:latin typeface="Times New Roman" panose="02020603050405020304" pitchFamily="18" charset="0"/>
                <a:cs typeface="Times New Roman" panose="02020603050405020304" pitchFamily="18" charset="0"/>
              </a:rPr>
              <a:t>والعلاقة بین الذبذبة وطول الموجة علاقة عكسیة تماماً.  ويوضح القانون التالي العلاقة بین سرعة الضوء والذبذبة وطول الموجة ومعامل الانكسار </a:t>
            </a:r>
            <a:r>
              <a:rPr lang="en-US" sz="2400" dirty="0">
                <a:latin typeface="Times New Roman" panose="02020603050405020304" pitchFamily="18" charset="0"/>
                <a:cs typeface="Times New Roman" panose="02020603050405020304" pitchFamily="18" charset="0"/>
              </a:rPr>
              <a:t>(n)</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ctr" rtl="1">
              <a:buNone/>
            </a:pPr>
            <a:r>
              <a:rPr lang="en-US" sz="2400" b="1" dirty="0">
                <a:latin typeface="Times New Roman" panose="02020603050405020304" pitchFamily="18" charset="0"/>
                <a:cs typeface="Times New Roman" panose="02020603050405020304" pitchFamily="18" charset="0"/>
              </a:rPr>
              <a:t>𝜆 = c / ν n</a:t>
            </a:r>
            <a:endParaRPr lang="en-US" sz="2400" dirty="0">
              <a:latin typeface="Times New Roman" panose="02020603050405020304" pitchFamily="18" charset="0"/>
              <a:cs typeface="Times New Roman" panose="02020603050405020304" pitchFamily="18" charset="0"/>
            </a:endParaRPr>
          </a:p>
          <a:p>
            <a:pPr marL="0" indent="0" algn="r" rtl="1">
              <a:buNone/>
            </a:pPr>
            <a:r>
              <a:rPr lang="ar-SA" sz="2400" dirty="0">
                <a:latin typeface="Times New Roman" panose="02020603050405020304" pitchFamily="18" charset="0"/>
                <a:cs typeface="Times New Roman" panose="02020603050405020304" pitchFamily="18" charset="0"/>
              </a:rPr>
              <a:t>معامل الانكسار: ھو النسبة بین سرعة الضوء في الفراغ الى سرعته في الوسط المعین</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10</a:t>
            </a:fld>
            <a:endParaRPr lang="en-US"/>
          </a:p>
        </p:txBody>
      </p:sp>
    </p:spTree>
    <p:extLst>
      <p:ext uri="{BB962C8B-B14F-4D97-AF65-F5344CB8AC3E}">
        <p14:creationId xmlns:p14="http://schemas.microsoft.com/office/powerpoint/2010/main" val="52211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49808"/>
            <a:ext cx="8915400" cy="5486400"/>
          </a:xfrm>
        </p:spPr>
        <p:txBody>
          <a:bodyPr>
            <a:normAutofit/>
          </a:bodyPr>
          <a:lstStyle/>
          <a:p>
            <a:pPr algn="r" rtl="1"/>
            <a:r>
              <a:rPr lang="ar-SA" sz="2400" b="1" dirty="0">
                <a:latin typeface="Times New Roman" panose="02020603050405020304" pitchFamily="18" charset="0"/>
                <a:cs typeface="Times New Roman" panose="02020603050405020304" pitchFamily="18" charset="0"/>
              </a:rPr>
              <a:t>أمثلة محلولة</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r>
              <a:rPr lang="ar-SA" sz="2400" b="1" dirty="0" smtClean="0">
                <a:latin typeface="Times New Roman" panose="02020603050405020304" pitchFamily="18" charset="0"/>
                <a:cs typeface="Times New Roman" panose="02020603050405020304" pitchFamily="18" charset="0"/>
              </a:rPr>
              <a:t>١</a:t>
            </a:r>
            <a:r>
              <a:rPr lang="en-US" sz="2400" b="1" dirty="0" smtClean="0">
                <a:latin typeface="Times New Roman" panose="02020603050405020304" pitchFamily="18" charset="0"/>
                <a:cs typeface="Times New Roman" panose="02020603050405020304" pitchFamily="18" charset="0"/>
              </a:rPr>
              <a:t>. </a:t>
            </a:r>
            <a:r>
              <a:rPr lang="ar-IQ" sz="2400" b="1"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احسب </a:t>
            </a:r>
            <a:r>
              <a:rPr lang="ar-SA" sz="2400" dirty="0">
                <a:latin typeface="Times New Roman" panose="02020603050405020304" pitchFamily="18" charset="0"/>
                <a:cs typeface="Times New Roman" panose="02020603050405020304" pitchFamily="18" charset="0"/>
              </a:rPr>
              <a:t>تردد الموجات التي تبثھا احدى الاذاعات بطول موجي</a:t>
            </a:r>
            <a:r>
              <a:rPr lang="en-US" sz="2400" dirty="0">
                <a:latin typeface="Times New Roman" panose="02020603050405020304" pitchFamily="18" charset="0"/>
                <a:cs typeface="Times New Roman" panose="02020603050405020304" pitchFamily="18" charset="0"/>
              </a:rPr>
              <a:t> 2.5 </a:t>
            </a:r>
            <a:r>
              <a:rPr lang="ar-SA" sz="2400" dirty="0">
                <a:latin typeface="Times New Roman" panose="02020603050405020304" pitchFamily="18" charset="0"/>
                <a:cs typeface="Times New Roman" panose="02020603050405020304" pitchFamily="18" charset="0"/>
              </a:rPr>
              <a:t>سنتیمترا ، اذا علمت أن سرعة الموجات الكھرومغناطیسیة في الثانیة الواحدة ھي </a:t>
            </a:r>
            <a:r>
              <a:rPr lang="en-US" sz="2400" dirty="0">
                <a:latin typeface="Times New Roman" panose="02020603050405020304" pitchFamily="18" charset="0"/>
                <a:cs typeface="Times New Roman" panose="02020603050405020304" pitchFamily="18" charset="0"/>
              </a:rPr>
              <a:t>2.9976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سنتیمترا</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ثانیة</a:t>
            </a:r>
            <a:r>
              <a:rPr lang="ar-SA" sz="2400" dirty="0" smtClean="0">
                <a:latin typeface="Times New Roman" panose="02020603050405020304" pitchFamily="18" charset="0"/>
                <a:cs typeface="Times New Roman" panose="02020603050405020304" pitchFamily="18" charset="0"/>
              </a:rPr>
              <a:t>.</a:t>
            </a:r>
            <a:endParaRPr lang="ar-IQ" sz="2400" dirty="0" smtClean="0">
              <a:latin typeface="Times New Roman" panose="02020603050405020304" pitchFamily="18" charset="0"/>
              <a:cs typeface="Times New Roman" panose="02020603050405020304" pitchFamily="18" charset="0"/>
            </a:endParaRPr>
          </a:p>
          <a:p>
            <a:pPr marL="0" indent="0" algn="r" rtl="1">
              <a:buNone/>
            </a:pPr>
            <a:endParaRPr lang="en-US" sz="2400" dirty="0" smtClean="0">
              <a:latin typeface="Times New Roman" panose="02020603050405020304" pitchFamily="18" charset="0"/>
              <a:cs typeface="Times New Roman" panose="02020603050405020304" pitchFamily="18" charset="0"/>
            </a:endParaRPr>
          </a:p>
          <a:p>
            <a:pPr algn="r" rtl="1"/>
            <a:r>
              <a:rPr lang="ar-SA" sz="2400" b="1" u="sng" dirty="0" smtClean="0">
                <a:latin typeface="Times New Roman" panose="02020603050405020304" pitchFamily="18" charset="0"/>
                <a:cs typeface="Times New Roman" panose="02020603050405020304" pitchFamily="18" charset="0"/>
              </a:rPr>
              <a:t>الحل</a:t>
            </a:r>
            <a:endParaRPr lang="en-US" sz="2400" dirty="0">
              <a:latin typeface="Times New Roman" panose="02020603050405020304" pitchFamily="18" charset="0"/>
              <a:cs typeface="Times New Roman" panose="02020603050405020304" pitchFamily="18" charset="0"/>
            </a:endParaRPr>
          </a:p>
          <a:p>
            <a:pPr marL="0" indent="0" rtl="1">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𝜆</a:t>
            </a:r>
            <a:endParaRPr lang="en-US" sz="2400" dirty="0">
              <a:latin typeface="Times New Roman" panose="02020603050405020304" pitchFamily="18" charset="0"/>
              <a:cs typeface="Times New Roman" panose="02020603050405020304" pitchFamily="18" charset="0"/>
            </a:endParaRPr>
          </a:p>
          <a:p>
            <a:pPr marL="0" indent="0" rtl="1">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2.9976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cm. sec</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2.5 cm</a:t>
            </a:r>
          </a:p>
          <a:p>
            <a:pPr marL="0" indent="0" rtl="1">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1.199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Hz</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11</a:t>
            </a:fld>
            <a:endParaRPr lang="en-US"/>
          </a:p>
        </p:txBody>
      </p:sp>
    </p:spTree>
    <p:extLst>
      <p:ext uri="{BB962C8B-B14F-4D97-AF65-F5344CB8AC3E}">
        <p14:creationId xmlns:p14="http://schemas.microsoft.com/office/powerpoint/2010/main" val="197206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60704"/>
            <a:ext cx="8915400" cy="4850518"/>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٢</a:t>
            </a:r>
            <a:r>
              <a:rPr lang="en-US"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اذا </a:t>
            </a:r>
            <a:r>
              <a:rPr lang="ar-SA" sz="2400" dirty="0">
                <a:latin typeface="Times New Roman" panose="02020603050405020304" pitchFamily="18" charset="0"/>
                <a:cs typeface="Times New Roman" panose="02020603050405020304" pitchFamily="18" charset="0"/>
              </a:rPr>
              <a:t>علمت أن الطول الموجي للضوء الأصفر ھو </a:t>
            </a:r>
            <a:r>
              <a:rPr lang="en-US" sz="2400" dirty="0">
                <a:latin typeface="Times New Roman" panose="02020603050405020304" pitchFamily="18" charset="0"/>
                <a:cs typeface="Times New Roman" panose="02020603050405020304" pitchFamily="18" charset="0"/>
              </a:rPr>
              <a:t>0.6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-6</a:t>
            </a:r>
            <a:r>
              <a:rPr lang="ar-IQ"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مترا ، احسب كل من تردد ھدا الضوء الأصفر، والعدد الموجي له ؟</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IQ" sz="2400" b="1" u="sng" dirty="0">
                <a:latin typeface="Times New Roman" panose="02020603050405020304" pitchFamily="18" charset="0"/>
                <a:cs typeface="Times New Roman" panose="02020603050405020304" pitchFamily="18" charset="0"/>
              </a:rPr>
              <a:t>الحل</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c / </a:t>
            </a:r>
            <a:r>
              <a:rPr lang="en-US" sz="2400" b="1" dirty="0">
                <a:latin typeface="Times New Roman" panose="02020603050405020304" pitchFamily="18" charset="0"/>
                <a:cs typeface="Times New Roman" panose="02020603050405020304" pitchFamily="18" charset="0"/>
              </a:rPr>
              <a:t>𝜆</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2.9976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m. sec</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0.6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cm</a:t>
            </a: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4.996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14</a:t>
            </a:r>
            <a:r>
              <a:rPr lang="en-US" sz="2400" dirty="0">
                <a:latin typeface="Times New Roman" panose="02020603050405020304" pitchFamily="18" charset="0"/>
                <a:cs typeface="Times New Roman" panose="02020603050405020304" pitchFamily="18" charset="0"/>
              </a:rPr>
              <a:t> Hz</a:t>
            </a:r>
          </a:p>
          <a:p>
            <a:pPr marL="0" indent="0" rtl="1">
              <a:lnSpc>
                <a:spcPct val="150000"/>
              </a:lnSpc>
              <a:buNone/>
            </a:pPr>
            <a:r>
              <a:rPr lang="en-US" sz="2400" dirty="0">
                <a:latin typeface="Times New Roman" panose="02020603050405020304" pitchFamily="18" charset="0"/>
                <a:cs typeface="Times New Roman" panose="02020603050405020304" pitchFamily="18" charset="0"/>
              </a:rPr>
              <a:t>Wave number (</a:t>
            </a:r>
            <a:r>
              <a:rPr lang="en-US" sz="2400" b="1" dirty="0">
                <a:latin typeface="Times New Roman" panose="02020603050405020304" pitchFamily="18" charset="0"/>
                <a:cs typeface="Times New Roman" panose="02020603050405020304" pitchFamily="18" charset="0"/>
              </a:rPr>
              <a:t>ῡ</a:t>
            </a:r>
            <a:r>
              <a:rPr lang="en-US" sz="2400" dirty="0">
                <a:latin typeface="Times New Roman" panose="02020603050405020304" pitchFamily="18" charset="0"/>
                <a:cs typeface="Times New Roman" panose="02020603050405020304" pitchFamily="18" charset="0"/>
              </a:rPr>
              <a:t>) = 1 / </a:t>
            </a:r>
            <a:r>
              <a:rPr lang="en-US" sz="2400" b="1" dirty="0">
                <a:latin typeface="Times New Roman" panose="02020603050405020304" pitchFamily="18" charset="0"/>
                <a:cs typeface="Times New Roman" panose="02020603050405020304" pitchFamily="18" charset="0"/>
              </a:rPr>
              <a:t>𝜆</a:t>
            </a:r>
            <a:r>
              <a:rPr lang="en-US" sz="2400" dirty="0">
                <a:latin typeface="Times New Roman" panose="02020603050405020304" pitchFamily="18" charset="0"/>
                <a:cs typeface="Times New Roman" panose="02020603050405020304" pitchFamily="18" charset="0"/>
              </a:rPr>
              <a:t> (m) = 1 / 0.6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 1.66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m</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12</a:t>
            </a:fld>
            <a:endParaRPr lang="en-US"/>
          </a:p>
        </p:txBody>
      </p:sp>
    </p:spTree>
    <p:extLst>
      <p:ext uri="{BB962C8B-B14F-4D97-AF65-F5344CB8AC3E}">
        <p14:creationId xmlns:p14="http://schemas.microsoft.com/office/powerpoint/2010/main" val="105646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32688"/>
            <a:ext cx="8915400" cy="5586984"/>
          </a:xfrm>
        </p:spPr>
        <p:txBody>
          <a:bodyPr>
            <a:normAutofit lnSpcReduction="10000"/>
          </a:bodyPr>
          <a:lstStyle/>
          <a:p>
            <a:pPr algn="r" rtl="1">
              <a:lnSpc>
                <a:spcPct val="150000"/>
              </a:lnSpc>
            </a:pPr>
            <a:r>
              <a:rPr lang="ar-SA" sz="2400" dirty="0">
                <a:latin typeface="Times New Roman" panose="02020603050405020304" pitchFamily="18" charset="0"/>
                <a:cs typeface="Times New Roman" panose="02020603050405020304" pitchFamily="18" charset="0"/>
              </a:rPr>
              <a:t>٣</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احسب الطول الموجي للموجات الموقوفة على حبل ، اذا كانت سرعة ھذه الموجات</a:t>
            </a:r>
            <a:r>
              <a:rPr lang="en-US" sz="2400" dirty="0">
                <a:latin typeface="Times New Roman" panose="02020603050405020304" pitchFamily="18" charset="0"/>
                <a:cs typeface="Times New Roman" panose="02020603050405020304" pitchFamily="18" charset="0"/>
              </a:rPr>
              <a:t> 50 </a:t>
            </a:r>
            <a:r>
              <a:rPr lang="ar-SA" sz="2400" dirty="0">
                <a:latin typeface="Times New Roman" panose="02020603050405020304" pitchFamily="18" charset="0"/>
                <a:cs typeface="Times New Roman" panose="02020603050405020304" pitchFamily="18" charset="0"/>
              </a:rPr>
              <a:t>مترا</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ثانیة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واحسب تردد ھذه الموجات ، اذا كانت المسافة بین قمة الموجة وقاعھا تساوي</a:t>
            </a:r>
            <a:r>
              <a:rPr lang="en-US" sz="2400" dirty="0">
                <a:latin typeface="Times New Roman" panose="02020603050405020304" pitchFamily="18" charset="0"/>
                <a:cs typeface="Times New Roman" panose="02020603050405020304" pitchFamily="18" charset="0"/>
              </a:rPr>
              <a:t> 0.6 </a:t>
            </a:r>
            <a:r>
              <a:rPr lang="ar-SA" sz="2400" dirty="0">
                <a:latin typeface="Times New Roman" panose="02020603050405020304" pitchFamily="18" charset="0"/>
                <a:cs typeface="Times New Roman" panose="02020603050405020304" pitchFamily="18" charset="0"/>
              </a:rPr>
              <a:t>مترا على التوالي</a:t>
            </a:r>
            <a:r>
              <a:rPr lang="en-US" sz="2400" dirty="0">
                <a:latin typeface="Times New Roman" panose="02020603050405020304" pitchFamily="18" charset="0"/>
                <a:cs typeface="Times New Roman" panose="02020603050405020304" pitchFamily="18" charset="0"/>
              </a:rPr>
              <a:t>.</a:t>
            </a:r>
          </a:p>
          <a:p>
            <a:pPr marL="0" indent="0" algn="r" rtl="1">
              <a:lnSpc>
                <a:spcPct val="150000"/>
              </a:lnSpc>
              <a:buNone/>
            </a:pPr>
            <a:r>
              <a:rPr lang="ar-SA" sz="2400" b="1" u="sng" dirty="0">
                <a:latin typeface="Times New Roman" panose="02020603050405020304" pitchFamily="18" charset="0"/>
                <a:cs typeface="Times New Roman" panose="02020603050405020304" pitchFamily="18" charset="0"/>
              </a:rPr>
              <a:t>الحل</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المسافة بین قمة وقاع متتالین</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نصف الطول الموجي</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b="1" dirty="0">
                <a:latin typeface="Times New Roman" panose="02020603050405020304" pitchFamily="18" charset="0"/>
                <a:cs typeface="Times New Roman" panose="02020603050405020304" pitchFamily="18" charset="0"/>
              </a:rPr>
              <a:t>𝜆</a:t>
            </a:r>
            <a:r>
              <a:rPr lang="en-US" sz="2400" dirty="0">
                <a:latin typeface="Times New Roman" panose="02020603050405020304" pitchFamily="18" charset="0"/>
                <a:cs typeface="Times New Roman" panose="02020603050405020304" pitchFamily="18" charset="0"/>
              </a:rPr>
              <a:t> = 2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0.6 = 1.2 m</a:t>
            </a: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c / </a:t>
            </a:r>
            <a:r>
              <a:rPr lang="en-US" sz="2400" b="1" dirty="0">
                <a:latin typeface="Times New Roman" panose="02020603050405020304" pitchFamily="18" charset="0"/>
                <a:cs typeface="Times New Roman" panose="02020603050405020304" pitchFamily="18" charset="0"/>
              </a:rPr>
              <a:t>𝜆</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50 m / 1.2 m</a:t>
            </a:r>
          </a:p>
          <a:p>
            <a:pPr marL="0" indent="0" rtl="1">
              <a:lnSpc>
                <a:spcPct val="150000"/>
              </a:lnSpc>
              <a:buNone/>
            </a:pPr>
            <a:r>
              <a:rPr lang="en-US" sz="2400" b="1" dirty="0">
                <a:latin typeface="Times New Roman" panose="02020603050405020304" pitchFamily="18" charset="0"/>
                <a:cs typeface="Times New Roman" panose="02020603050405020304" pitchFamily="18" charset="0"/>
              </a:rPr>
              <a:t>ν</a:t>
            </a:r>
            <a:r>
              <a:rPr lang="en-US" sz="2400" dirty="0">
                <a:latin typeface="Times New Roman" panose="02020603050405020304" pitchFamily="18" charset="0"/>
                <a:cs typeface="Times New Roman" panose="02020603050405020304" pitchFamily="18" charset="0"/>
              </a:rPr>
              <a:t> = 41.66 Hz</a:t>
            </a: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13</a:t>
            </a:fld>
            <a:endParaRPr lang="en-US"/>
          </a:p>
        </p:txBody>
      </p:sp>
    </p:spTree>
    <p:extLst>
      <p:ext uri="{BB962C8B-B14F-4D97-AF65-F5344CB8AC3E}">
        <p14:creationId xmlns:p14="http://schemas.microsoft.com/office/powerpoint/2010/main" val="339420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8346"/>
          </a:xfrm>
        </p:spPr>
        <p:txBody>
          <a:bodyPr/>
          <a:lstStyle/>
          <a:p>
            <a:pPr algn="r" rtl="1"/>
            <a:r>
              <a:rPr lang="ar-SA" b="1" dirty="0">
                <a:latin typeface="Times New Roman" panose="02020603050405020304" pitchFamily="18" charset="0"/>
                <a:cs typeface="Times New Roman" panose="02020603050405020304" pitchFamily="18" charset="0"/>
              </a:rPr>
              <a:t>الطيف الكهرومغناطيسي</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57400" y="1490472"/>
            <a:ext cx="9447212" cy="5148072"/>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يعرِض الإشعاع الكهرومغناطيسي مدى ضخمًا من الأطوال الموجية، والترددات، ويُعرف هذا المدى، بالطيف الكهرومغناطيسي، ويُقسَّم الطيف المغناطيسي عامةً على 7 مناطق، وذلك حسب ترتيب تناقص الطول الموجي، وزيادة الطاقة والتردد، والتسميات الشائعة، هي: الموجات الراديوية، والموجات الصغرية، والأشعة تحت الحمراء، والضوء المرئي، والأشعة ما فوق البنفسجية، والأشعة السينية، وأشعة جاما، وعادةً، ما يتم الإشارة إلى الإشعاع الأقل في الطاقة، مثل: الموجات الراديوية، بالتردد، ويُشار إلى الموجات الصغرية، والأشعة تحت الحمراء، والضوء المرئي، والأشعة ما فوق البنفسجية، بالطول الموجي، ويُشار إلى الإشعاع الأعلى في الطاقة، مثل: الأشعة السينية، وأشعة جاما، على أنّها الطاقة لكل فوتون</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14</a:t>
            </a:fld>
            <a:endParaRPr lang="en-US"/>
          </a:p>
        </p:txBody>
      </p:sp>
    </p:spTree>
    <p:extLst>
      <p:ext uri="{BB962C8B-B14F-4D97-AF65-F5344CB8AC3E}">
        <p14:creationId xmlns:p14="http://schemas.microsoft.com/office/powerpoint/2010/main" val="99666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645920" y="576072"/>
            <a:ext cx="10213848" cy="6144768"/>
          </a:xfrm>
          <a:prstGeom prst="rect">
            <a:avLst/>
          </a:prstGeom>
        </p:spPr>
      </p:pic>
      <p:sp>
        <p:nvSpPr>
          <p:cNvPr id="2" name="Slide Number Placeholder 1"/>
          <p:cNvSpPr>
            <a:spLocks noGrp="1"/>
          </p:cNvSpPr>
          <p:nvPr>
            <p:ph type="sldNum" sz="quarter" idx="12"/>
          </p:nvPr>
        </p:nvSpPr>
        <p:spPr/>
        <p:txBody>
          <a:bodyPr/>
          <a:lstStyle/>
          <a:p>
            <a:fld id="{C6E954F4-8EF7-4896-ACB0-1DAA95E880F2}" type="slidenum">
              <a:rPr lang="en-US" smtClean="0"/>
              <a:t>15</a:t>
            </a:fld>
            <a:endParaRPr lang="en-US"/>
          </a:p>
        </p:txBody>
      </p:sp>
    </p:spTree>
    <p:extLst>
      <p:ext uri="{BB962C8B-B14F-4D97-AF65-F5344CB8AC3E}">
        <p14:creationId xmlns:p14="http://schemas.microsoft.com/office/powerpoint/2010/main" val="1252337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58952"/>
            <a:ext cx="8915400" cy="5779008"/>
          </a:xfrm>
        </p:spPr>
        <p:txBody>
          <a:bodyPr>
            <a:normAutofit lnSpcReduction="10000"/>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الموجات الراديوية</a:t>
            </a:r>
            <a:endParaRPr lang="en-US" sz="2400" dirty="0">
              <a:latin typeface="Times New Roman" panose="02020603050405020304" pitchFamily="18" charset="0"/>
              <a:cs typeface="Times New Roman" panose="02020603050405020304" pitchFamily="18" charset="0"/>
            </a:endParaRPr>
          </a:p>
          <a:p>
            <a:pPr algn="just" rtl="1" fontAlgn="base">
              <a:lnSpc>
                <a:spcPct val="150000"/>
              </a:lnSpc>
            </a:pPr>
            <a:r>
              <a:rPr lang="ar-SA" sz="2400" dirty="0">
                <a:latin typeface="Times New Roman" panose="02020603050405020304" pitchFamily="18" charset="0"/>
                <a:cs typeface="Times New Roman" panose="02020603050405020304" pitchFamily="18" charset="0"/>
              </a:rPr>
              <a:t>توجد الموجات الراديوية في المدى الأقل للطيف الكهرومغناطيسي، بترددات تصل إلى 30 جيجاهيرتز أو 30 مليار هيرتز، وأطوال موجية أطول أكبر 10 ميلليمتر. ويُستخدم الراديو بشكل أساسي في مجال الاتصالات التي تتضمن أصواتاً وبيانات ووسائل ترفيهية.</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b="1" dirty="0">
                <a:latin typeface="Times New Roman" panose="02020603050405020304" pitchFamily="18" charset="0"/>
                <a:cs typeface="Times New Roman" panose="02020603050405020304" pitchFamily="18" charset="0"/>
              </a:rPr>
              <a:t>الموجات الميكروية</a:t>
            </a:r>
            <a:endParaRPr lang="en-US" sz="2400" dirty="0">
              <a:latin typeface="Times New Roman" panose="02020603050405020304" pitchFamily="18" charset="0"/>
              <a:cs typeface="Times New Roman" panose="02020603050405020304" pitchFamily="18" charset="0"/>
            </a:endParaRPr>
          </a:p>
          <a:p>
            <a:pPr algn="just" rtl="1" fontAlgn="base">
              <a:lnSpc>
                <a:spcPct val="150000"/>
              </a:lnSpc>
            </a:pPr>
            <a:r>
              <a:rPr lang="ar-SA" sz="2400" dirty="0">
                <a:latin typeface="Times New Roman" panose="02020603050405020304" pitchFamily="18" charset="0"/>
                <a:cs typeface="Times New Roman" panose="02020603050405020304" pitchFamily="18" charset="0"/>
              </a:rPr>
              <a:t>تقع الموجات الميكروية في نطاق الطيف الكهرومغناطيسي بين الموجات الراديوية والأشعة تحت الحمراء، ولها ترددات بين 3 جيجا هرتز و 30 تريليون/ 30 تيرا هرتز وطول موجي بين 10 ميلليمتر و 100 ميكرومتر. وتستخدم الموجات المكروية في الاتصالات ذات النطاق الترددي العالي، والرادار، وكمصدر حراري لأفران الموجات المكروية المعروفة بأجهزة الميكروويف وأيضاً في تطبيقات صناعية أخرى</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16</a:t>
            </a:fld>
            <a:endParaRPr lang="en-US"/>
          </a:p>
        </p:txBody>
      </p:sp>
    </p:spTree>
    <p:extLst>
      <p:ext uri="{BB962C8B-B14F-4D97-AF65-F5344CB8AC3E}">
        <p14:creationId xmlns:p14="http://schemas.microsoft.com/office/powerpoint/2010/main" val="1117929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49808"/>
            <a:ext cx="8915400" cy="5779008"/>
          </a:xfrm>
        </p:spPr>
        <p:txBody>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الأشعة تحت الحمراء</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تقع الأشعة تحت الحمراء في نطاق الطيف الكهرومغناطيسي بين الموجات الصغرية، والضوء المرئي، ولديها أطوال موجية تبلغ فيما بين 100 مايكرومتر إلى 740 نانومتر, والأشعة تحت الحمراء غير مرئيةٍ للعين البشرية، ولكننا نشعر بها كحرارة، إذا كانت الكثافة كافية</a:t>
            </a:r>
            <a:r>
              <a:rPr lang="en-US" sz="2400" dirty="0">
                <a:latin typeface="Times New Roman" panose="02020603050405020304" pitchFamily="18" charset="0"/>
                <a:cs typeface="Times New Roman" panose="02020603050405020304" pitchFamily="18" charset="0"/>
              </a:rPr>
              <a:t>.</a:t>
            </a:r>
          </a:p>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الضوء المرئي</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يقع الضوء المرئي، في مُنتصف الطيف الكهرومغناطيسي، بين الأشعة تحت الحمراء، وما فوق بنفسجية، ولها أطوال موجية تبلغ فيما بين 740 نانومتر ، إلى 380 نانومتر، وبشكل عام، يُعرف الضوء المرئي بأنّه الأطوال الموجية المرئية لمُعظم أعين البشر</a:t>
            </a:r>
            <a:r>
              <a:rPr lang="en-US" sz="2400" dirty="0">
                <a:latin typeface="Times New Roman" panose="02020603050405020304" pitchFamily="18" charset="0"/>
                <a:cs typeface="Times New Roman" panose="02020603050405020304" pitchFamily="18" charset="0"/>
              </a:rPr>
              <a:t>.</a:t>
            </a:r>
          </a:p>
          <a:p>
            <a:pPr algn="r" rtl="1"/>
            <a:endParaRPr lang="en-US" dirty="0"/>
          </a:p>
        </p:txBody>
      </p:sp>
      <p:sp>
        <p:nvSpPr>
          <p:cNvPr id="4" name="Slide Number Placeholder 3"/>
          <p:cNvSpPr>
            <a:spLocks noGrp="1"/>
          </p:cNvSpPr>
          <p:nvPr>
            <p:ph type="sldNum" sz="quarter" idx="12"/>
          </p:nvPr>
        </p:nvSpPr>
        <p:spPr/>
        <p:txBody>
          <a:bodyPr/>
          <a:lstStyle/>
          <a:p>
            <a:fld id="{C6E954F4-8EF7-4896-ACB0-1DAA95E880F2}" type="slidenum">
              <a:rPr lang="en-US" smtClean="0"/>
              <a:t>17</a:t>
            </a:fld>
            <a:endParaRPr lang="en-US"/>
          </a:p>
        </p:txBody>
      </p:sp>
    </p:spTree>
    <p:extLst>
      <p:ext uri="{BB962C8B-B14F-4D97-AF65-F5344CB8AC3E}">
        <p14:creationId xmlns:p14="http://schemas.microsoft.com/office/powerpoint/2010/main" val="151700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49808"/>
            <a:ext cx="8915400" cy="5879592"/>
          </a:xfrm>
        </p:spPr>
        <p:txBody>
          <a:bodyPr>
            <a:normAutofit fontScale="92500" lnSpcReduction="20000"/>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الأشعة ما فوق البنفسجية</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تقع الأشعة ما فوق البنفسجية في نطاق الطيف الكهرومغناطيسي بين الضوء المرئي، والأشعة السينية، ولها أطوال موجية تبلغ فيما بين 380 نانومتر ، إلى 10 </a:t>
            </a:r>
            <a:r>
              <a:rPr lang="ar-SA" sz="2400" dirty="0" smtClean="0">
                <a:latin typeface="Times New Roman" panose="02020603050405020304" pitchFamily="18" charset="0"/>
                <a:cs typeface="Times New Roman" panose="02020603050405020304" pitchFamily="18" charset="0"/>
              </a:rPr>
              <a:t>نانومتر، </a:t>
            </a:r>
            <a:r>
              <a:rPr lang="ar-SA" sz="2400" dirty="0">
                <a:latin typeface="Times New Roman" panose="02020603050405020304" pitchFamily="18" charset="0"/>
                <a:cs typeface="Times New Roman" panose="02020603050405020304" pitchFamily="18" charset="0"/>
              </a:rPr>
              <a:t>ويكون الضوء ما فوق البنفسجي، </a:t>
            </a:r>
            <a:r>
              <a:rPr lang="ar-SA" sz="2400" dirty="0" smtClean="0">
                <a:latin typeface="Times New Roman" panose="02020603050405020304" pitchFamily="18" charset="0"/>
                <a:cs typeface="Times New Roman" panose="02020603050405020304" pitchFamily="18" charset="0"/>
              </a:rPr>
              <a:t>مكون</a:t>
            </a:r>
            <a:r>
              <a:rPr lang="ar-IQ" sz="2400" dirty="0" smtClean="0">
                <a:latin typeface="Times New Roman" panose="02020603050405020304" pitchFamily="18" charset="0"/>
                <a:cs typeface="Times New Roman" panose="02020603050405020304" pitchFamily="18" charset="0"/>
              </a:rPr>
              <a:t>اً</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ضوء الشمس، ومع ذلك، فهو غير مرئي للعين البشرية، وبرغم وجود تطبيقات طبية واصطناعية عديدة </a:t>
            </a:r>
            <a:r>
              <a:rPr lang="ar-SA" sz="2400" dirty="0" smtClean="0">
                <a:latin typeface="Times New Roman" panose="02020603050405020304" pitchFamily="18" charset="0"/>
                <a:cs typeface="Times New Roman" panose="02020603050405020304" pitchFamily="18" charset="0"/>
              </a:rPr>
              <a:t>له</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إلا أنّه يُمكنه تدمير الأنسجة الحية</a:t>
            </a:r>
            <a:r>
              <a:rPr lang="en-US" sz="2400" dirty="0">
                <a:latin typeface="Times New Roman" panose="02020603050405020304" pitchFamily="18" charset="0"/>
                <a:cs typeface="Times New Roman" panose="02020603050405020304" pitchFamily="18" charset="0"/>
              </a:rPr>
              <a:t>.</a:t>
            </a:r>
          </a:p>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الأشعة السينية</a:t>
            </a:r>
            <a:endParaRPr lang="en-US" sz="2400" dirty="0">
              <a:latin typeface="Times New Roman" panose="02020603050405020304" pitchFamily="18" charset="0"/>
              <a:cs typeface="Times New Roman" panose="02020603050405020304" pitchFamily="18" charset="0"/>
            </a:endParaRPr>
          </a:p>
          <a:p>
            <a:pPr algn="just" rtl="1" fontAlgn="base">
              <a:lnSpc>
                <a:spcPct val="150000"/>
              </a:lnSpc>
            </a:pPr>
            <a:r>
              <a:rPr lang="ar-SA" sz="2400" dirty="0">
                <a:latin typeface="Times New Roman" panose="02020603050405020304" pitchFamily="18" charset="0"/>
                <a:cs typeface="Times New Roman" panose="02020603050405020304" pitchFamily="18" charset="0"/>
              </a:rPr>
              <a:t>تُصنّف الأشعة السينية لنوعين وهما: أشعة سينية خفيفة، وأشعة سينية حادة، تقع الأشعة السينية الخفيفة في نطاق الطيف الكهرومغناطيسي بين الأشعة فوق البنفسجية وأشعة جاما، ولديها ترددات بين </a:t>
            </a:r>
            <a:r>
              <a:rPr lang="en-US" sz="2400" dirty="0">
                <a:latin typeface="Times New Roman" panose="02020603050405020304" pitchFamily="18" charset="0"/>
                <a:cs typeface="Times New Roman" panose="02020603050405020304" pitchFamily="18" charset="0"/>
              </a:rPr>
              <a:t>3 </a:t>
            </a:r>
            <a:r>
              <a:rPr lang="en-US" sz="2400" dirty="0">
                <a:latin typeface="Calibri" panose="020F0502020204030204" pitchFamily="34" charset="0"/>
                <a:cs typeface="Calibri" panose="020F0502020204030204" pitchFamily="34" charset="0"/>
              </a:rPr>
              <a:t>x</a:t>
            </a:r>
            <a:r>
              <a:rPr lang="en-US" sz="2400" dirty="0">
                <a:latin typeface="Times New Roman" panose="02020603050405020304" pitchFamily="18" charset="0"/>
                <a:cs typeface="Times New Roman" panose="02020603050405020304" pitchFamily="18" charset="0"/>
              </a:rPr>
              <a:t> 10</a:t>
            </a:r>
            <a:r>
              <a:rPr lang="en-US" sz="2400" baseline="30000"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 </a:t>
            </a:r>
            <a:r>
              <a:rPr lang="en-US" sz="2400" dirty="0">
                <a:latin typeface="Times New Roman" panose="02020603050405020304" pitchFamily="18" charset="0"/>
                <a:cs typeface="Times New Roman" panose="02020603050405020304" pitchFamily="18" charset="0"/>
              </a:rPr>
              <a:t>10</a:t>
            </a:r>
            <a:r>
              <a:rPr lang="en-US" sz="2400" baseline="30000" dirty="0">
                <a:latin typeface="Times New Roman" panose="02020603050405020304" pitchFamily="18" charset="0"/>
                <a:cs typeface="Times New Roman" panose="02020603050405020304" pitchFamily="18" charset="0"/>
              </a:rPr>
              <a:t>18 </a:t>
            </a:r>
            <a:r>
              <a:rPr lang="ar-SA" sz="2400" dirty="0">
                <a:latin typeface="Times New Roman" panose="02020603050405020304" pitchFamily="18" charset="0"/>
                <a:cs typeface="Times New Roman" panose="02020603050405020304" pitchFamily="18" charset="0"/>
              </a:rPr>
              <a:t>هيرتز وأطوال موجية بين 10 نانومتر و 100 بيكومتر. وتقع الأشعة السينية الحادة في نفس نطاق الطيف الكهرومغناطيسي كأشعة جاما، والفرق الوحيد بينهما هو مصدر كل منهما: يتم إنتاج الأشعة السينية من تسريع الإلكترون، في حين تنتج إشعاعات جاما من بواسطة الأنوية الذرية</a:t>
            </a:r>
            <a:r>
              <a:rPr lang="en-US" sz="2400" dirty="0">
                <a:latin typeface="Times New Roman" panose="02020603050405020304" pitchFamily="18" charset="0"/>
                <a:cs typeface="Times New Roman" panose="02020603050405020304" pitchFamily="18" charset="0"/>
              </a:rPr>
              <a:t>.</a:t>
            </a:r>
          </a:p>
          <a:p>
            <a:pPr algn="r" rtl="1"/>
            <a:endParaRPr lang="en-US" dirty="0"/>
          </a:p>
        </p:txBody>
      </p:sp>
      <p:sp>
        <p:nvSpPr>
          <p:cNvPr id="4" name="Slide Number Placeholder 3"/>
          <p:cNvSpPr>
            <a:spLocks noGrp="1"/>
          </p:cNvSpPr>
          <p:nvPr>
            <p:ph type="sldNum" sz="quarter" idx="12"/>
          </p:nvPr>
        </p:nvSpPr>
        <p:spPr/>
        <p:txBody>
          <a:bodyPr/>
          <a:lstStyle/>
          <a:p>
            <a:fld id="{C6E954F4-8EF7-4896-ACB0-1DAA95E880F2}" type="slidenum">
              <a:rPr lang="en-US" smtClean="0"/>
              <a:t>18</a:t>
            </a:fld>
            <a:endParaRPr lang="en-US"/>
          </a:p>
        </p:txBody>
      </p:sp>
    </p:spTree>
    <p:extLst>
      <p:ext uri="{BB962C8B-B14F-4D97-AF65-F5344CB8AC3E}">
        <p14:creationId xmlns:p14="http://schemas.microsoft.com/office/powerpoint/2010/main" val="4122296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59536"/>
            <a:ext cx="8915400" cy="5678424"/>
          </a:xfrm>
        </p:spPr>
        <p:txBody>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إشعاعات جاما</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تقع إشعاعات جاما في نطاق الطيف الكهرومغناطيسي فوق الأشعة السينية الخفيفة، ولديها ترددات أكبر من</a:t>
            </a:r>
            <a:r>
              <a:rPr lang="en-US" sz="2400" dirty="0">
                <a:latin typeface="Times New Roman" panose="02020603050405020304" pitchFamily="18" charset="0"/>
                <a:cs typeface="Times New Roman" panose="02020603050405020304" pitchFamily="18" charset="0"/>
              </a:rPr>
              <a:t>10</a:t>
            </a:r>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هرتز وأطوال موجية أقل من 100 بيكومتر، وتدمر هذه الأشعة الأنسجة الحية، مما يجعله مفيداً في قتل الخلايا السرطانية عند استخدامه بجرعات يتم قياسها بدقة في مناطق صغيرة، ومع ذلك، فإن التعرض الغير مضبوط أمر خطير للغاية بالنسبة للبشر</a:t>
            </a:r>
            <a:r>
              <a:rPr lang="en-US" sz="2400"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2"/>
          </p:nvPr>
        </p:nvSpPr>
        <p:spPr/>
        <p:txBody>
          <a:bodyPr/>
          <a:lstStyle/>
          <a:p>
            <a:fld id="{C6E954F4-8EF7-4896-ACB0-1DAA95E880F2}" type="slidenum">
              <a:rPr lang="en-US" smtClean="0"/>
              <a:t>19</a:t>
            </a:fld>
            <a:endParaRPr lang="en-US"/>
          </a:p>
        </p:txBody>
      </p:sp>
    </p:spTree>
    <p:extLst>
      <p:ext uri="{BB962C8B-B14F-4D97-AF65-F5344CB8AC3E}">
        <p14:creationId xmlns:p14="http://schemas.microsoft.com/office/powerpoint/2010/main" val="161752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9202"/>
          </a:xfrm>
        </p:spPr>
        <p:txBody>
          <a:bodyPr/>
          <a:lstStyle/>
          <a:p>
            <a:pPr algn="r" rtl="1"/>
            <a:r>
              <a:rPr lang="ar-SA" b="1" dirty="0">
                <a:latin typeface="Times New Roman" panose="02020603050405020304" pitchFamily="18" charset="0"/>
                <a:cs typeface="Times New Roman" panose="02020603050405020304" pitchFamily="18" charset="0"/>
              </a:rPr>
              <a:t>الأشعة </a:t>
            </a:r>
            <a:r>
              <a:rPr lang="ar-SA" b="1" dirty="0" smtClean="0">
                <a:latin typeface="Times New Roman" panose="02020603050405020304" pitchFamily="18" charset="0"/>
                <a:cs typeface="Times New Roman" panose="02020603050405020304" pitchFamily="18" charset="0"/>
              </a:rPr>
              <a:t>الكهرومغناطيسية</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353312"/>
            <a:ext cx="8915400" cy="4557910"/>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الإشعاع الكهرومغناطيسي، هو نوعٌ من الطاقة يُحيط بنا من كل مكان، ويتَّخذ </a:t>
            </a:r>
            <a:r>
              <a:rPr lang="ar-SA" sz="2400" dirty="0" smtClean="0">
                <a:latin typeface="Times New Roman" panose="02020603050405020304" pitchFamily="18" charset="0"/>
                <a:cs typeface="Times New Roman" panose="02020603050405020304" pitchFamily="18" charset="0"/>
              </a:rPr>
              <a:t>أشكال</a:t>
            </a:r>
            <a:r>
              <a:rPr lang="ar-IQ" sz="2400" dirty="0" smtClean="0">
                <a:latin typeface="Times New Roman" panose="02020603050405020304" pitchFamily="18" charset="0"/>
                <a:cs typeface="Times New Roman" panose="02020603050405020304" pitchFamily="18" charset="0"/>
              </a:rPr>
              <a:t>اً</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عديدة، مثل: الموجات الراديَوية، (الموجات المايكروية -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Microwaves</a:t>
            </a:r>
            <a:r>
              <a:rPr lang="ar-SA" sz="2400" dirty="0">
                <a:latin typeface="Times New Roman" panose="02020603050405020304" pitchFamily="18" charset="0"/>
                <a:cs typeface="Times New Roman" panose="02020603050405020304" pitchFamily="18" charset="0"/>
              </a:rPr>
              <a:t>)، والأشعة السينية، وأشعة جاما، ويُعد ضوء الشمس أيضاً شكلًا من أشكال الطاقة الكهرومغناطيسية، أما الضوء المرئي، فيُعدّ جزءأً صغيراً من الطيف الكهرومغناطيسي، ويحتوي على نطاق واسع من الأطوال الموجية الكهرومغناطيسية</a:t>
            </a:r>
            <a:r>
              <a:rPr lang="en-US" sz="2400" dirty="0">
                <a:latin typeface="Times New Roman" panose="02020603050405020304" pitchFamily="18" charset="0"/>
                <a:cs typeface="Times New Roman" panose="02020603050405020304" pitchFamily="18" charset="0"/>
              </a:rPr>
              <a:t>.</a:t>
            </a: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2</a:t>
            </a:fld>
            <a:endParaRPr lang="en-US"/>
          </a:p>
        </p:txBody>
      </p:sp>
    </p:spTree>
    <p:extLst>
      <p:ext uri="{BB962C8B-B14F-4D97-AF65-F5344CB8AC3E}">
        <p14:creationId xmlns:p14="http://schemas.microsoft.com/office/powerpoint/2010/main" val="278513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2636" y="896112"/>
            <a:ext cx="8915400" cy="5568696"/>
          </a:xfrm>
        </p:spPr>
        <p:txBody>
          <a:bodyPr>
            <a:normAutofit lnSpcReduction="10000"/>
          </a:bodyPr>
          <a:lstStyle/>
          <a:p>
            <a:pPr marL="0" indent="0" algn="r" rtl="1">
              <a:buNone/>
            </a:pPr>
            <a:r>
              <a:rPr lang="ar-SA" dirty="0" smtClean="0"/>
              <a:t>وفیما </a:t>
            </a:r>
            <a:r>
              <a:rPr lang="ar-SA" dirty="0"/>
              <a:t>يلي بعض التحويلات الحسابیة</a:t>
            </a:r>
            <a:r>
              <a:rPr lang="en-US" dirty="0" smtClean="0"/>
              <a:t>:</a:t>
            </a:r>
            <a:endParaRPr lang="ar-IQ" dirty="0" smtClean="0"/>
          </a:p>
          <a:p>
            <a:pPr>
              <a:lnSpc>
                <a:spcPct val="150000"/>
              </a:lnSpc>
            </a:pPr>
            <a:r>
              <a:rPr lang="en-US" sz="2400" dirty="0"/>
              <a:t>1 nm (</a:t>
            </a:r>
            <a:r>
              <a:rPr lang="en-US" sz="2400" dirty="0" err="1"/>
              <a:t>nano</a:t>
            </a:r>
            <a:r>
              <a:rPr lang="en-US" sz="2400" dirty="0"/>
              <a:t> meter) = 10</a:t>
            </a:r>
            <a:r>
              <a:rPr lang="en-US" sz="2400" baseline="30000" dirty="0"/>
              <a:t>-9</a:t>
            </a:r>
            <a:r>
              <a:rPr lang="en-US" sz="2400" dirty="0"/>
              <a:t> m = 10</a:t>
            </a:r>
            <a:r>
              <a:rPr lang="en-US" sz="2400" baseline="30000" dirty="0"/>
              <a:t>-7</a:t>
            </a:r>
            <a:r>
              <a:rPr lang="en-US" sz="2400" dirty="0"/>
              <a:t> cm</a:t>
            </a:r>
          </a:p>
          <a:p>
            <a:pPr>
              <a:lnSpc>
                <a:spcPct val="150000"/>
              </a:lnSpc>
            </a:pPr>
            <a:r>
              <a:rPr lang="en-US" sz="2400" dirty="0"/>
              <a:t>1 </a:t>
            </a:r>
            <a:r>
              <a:rPr lang="en-US" sz="2400" dirty="0" err="1"/>
              <a:t>μm</a:t>
            </a:r>
            <a:r>
              <a:rPr lang="en-US" sz="2400" dirty="0"/>
              <a:t> (micro meter) = 1 μ (micron) = 10</a:t>
            </a:r>
            <a:r>
              <a:rPr lang="en-US" sz="2400" baseline="30000" dirty="0"/>
              <a:t>-6</a:t>
            </a:r>
            <a:r>
              <a:rPr lang="en-US" sz="2400" dirty="0"/>
              <a:t> m = 10 </a:t>
            </a:r>
            <a:r>
              <a:rPr lang="en-US" sz="2400" baseline="30000" dirty="0"/>
              <a:t>-4</a:t>
            </a:r>
            <a:r>
              <a:rPr lang="en-US" sz="2400" dirty="0"/>
              <a:t> cm</a:t>
            </a:r>
          </a:p>
          <a:p>
            <a:pPr>
              <a:lnSpc>
                <a:spcPct val="150000"/>
              </a:lnSpc>
            </a:pPr>
            <a:r>
              <a:rPr lang="en-US" sz="2400" dirty="0"/>
              <a:t>1 </a:t>
            </a:r>
            <a:r>
              <a:rPr lang="en-US" sz="2400" dirty="0" err="1"/>
              <a:t>mμ</a:t>
            </a:r>
            <a:r>
              <a:rPr lang="en-US" sz="2400" dirty="0"/>
              <a:t> = 10</a:t>
            </a:r>
            <a:r>
              <a:rPr lang="en-US" sz="2400" baseline="30000" dirty="0"/>
              <a:t>-9</a:t>
            </a:r>
            <a:r>
              <a:rPr lang="en-US" sz="2400" dirty="0"/>
              <a:t> m = 10</a:t>
            </a:r>
            <a:r>
              <a:rPr lang="en-US" sz="2400" baseline="30000" dirty="0"/>
              <a:t>-7</a:t>
            </a:r>
            <a:r>
              <a:rPr lang="en-US" sz="2400" dirty="0"/>
              <a:t> cm</a:t>
            </a:r>
          </a:p>
          <a:p>
            <a:pPr>
              <a:lnSpc>
                <a:spcPct val="150000"/>
              </a:lnSpc>
            </a:pPr>
            <a:r>
              <a:rPr lang="en-US" sz="2400" dirty="0"/>
              <a:t>1 </a:t>
            </a:r>
            <a:r>
              <a:rPr lang="en-US" sz="2400" dirty="0" err="1"/>
              <a:t>mμ</a:t>
            </a:r>
            <a:r>
              <a:rPr lang="en-US" sz="2400" dirty="0"/>
              <a:t> = 1 nm</a:t>
            </a:r>
          </a:p>
          <a:p>
            <a:pPr>
              <a:lnSpc>
                <a:spcPct val="150000"/>
              </a:lnSpc>
            </a:pPr>
            <a:r>
              <a:rPr lang="en-US" sz="2400" dirty="0"/>
              <a:t>1 </a:t>
            </a:r>
            <a:r>
              <a:rPr lang="en-US" sz="2400" dirty="0" err="1"/>
              <a:t>mμ</a:t>
            </a:r>
            <a:r>
              <a:rPr lang="en-US" sz="2400" dirty="0"/>
              <a:t> = 10 A</a:t>
            </a:r>
            <a:r>
              <a:rPr lang="en-US" sz="2400" baseline="30000" dirty="0"/>
              <a:t>o</a:t>
            </a:r>
            <a:endParaRPr lang="en-US" sz="2400" dirty="0"/>
          </a:p>
          <a:p>
            <a:pPr>
              <a:lnSpc>
                <a:spcPct val="150000"/>
              </a:lnSpc>
            </a:pPr>
            <a:r>
              <a:rPr lang="en-US" sz="2400" dirty="0"/>
              <a:t>1 A</a:t>
            </a:r>
            <a:r>
              <a:rPr lang="en-US" sz="2400" baseline="30000" dirty="0"/>
              <a:t>o</a:t>
            </a:r>
            <a:r>
              <a:rPr lang="en-US" sz="2400" dirty="0"/>
              <a:t> = 10</a:t>
            </a:r>
            <a:r>
              <a:rPr lang="en-US" sz="2400" baseline="30000" dirty="0"/>
              <a:t>-8</a:t>
            </a:r>
            <a:r>
              <a:rPr lang="en-US" sz="2400" dirty="0"/>
              <a:t> cm</a:t>
            </a:r>
          </a:p>
          <a:p>
            <a:pPr>
              <a:lnSpc>
                <a:spcPct val="150000"/>
              </a:lnSpc>
            </a:pPr>
            <a:r>
              <a:rPr lang="en-US" sz="2400" dirty="0"/>
              <a:t>1 </a:t>
            </a:r>
            <a:r>
              <a:rPr lang="en-US" sz="2400" dirty="0" err="1"/>
              <a:t>mμ</a:t>
            </a:r>
            <a:r>
              <a:rPr lang="en-US" sz="2400" dirty="0"/>
              <a:t> = 10</a:t>
            </a:r>
            <a:r>
              <a:rPr lang="en-US" sz="2400" baseline="30000" dirty="0"/>
              <a:t>-7</a:t>
            </a:r>
            <a:r>
              <a:rPr lang="en-US" sz="2400" dirty="0"/>
              <a:t> cm</a:t>
            </a:r>
          </a:p>
          <a:p>
            <a:pPr>
              <a:lnSpc>
                <a:spcPct val="150000"/>
              </a:lnSpc>
            </a:pPr>
            <a:r>
              <a:rPr lang="en-US" sz="2400" dirty="0"/>
              <a:t>1 μ = 10</a:t>
            </a:r>
            <a:r>
              <a:rPr lang="en-US" sz="2400" baseline="30000" dirty="0"/>
              <a:t>-4</a:t>
            </a:r>
            <a:r>
              <a:rPr lang="en-US" sz="2400" dirty="0"/>
              <a:t> cm</a:t>
            </a:r>
          </a:p>
          <a:p>
            <a:pPr marL="0" indent="0" algn="l">
              <a:buNone/>
            </a:pPr>
            <a:endParaRPr lang="en-US" dirty="0"/>
          </a:p>
        </p:txBody>
      </p:sp>
      <p:sp>
        <p:nvSpPr>
          <p:cNvPr id="4" name="Slide Number Placeholder 3"/>
          <p:cNvSpPr>
            <a:spLocks noGrp="1"/>
          </p:cNvSpPr>
          <p:nvPr>
            <p:ph type="sldNum" sz="quarter" idx="12"/>
          </p:nvPr>
        </p:nvSpPr>
        <p:spPr/>
        <p:txBody>
          <a:bodyPr/>
          <a:lstStyle/>
          <a:p>
            <a:fld id="{C6E954F4-8EF7-4896-ACB0-1DAA95E880F2}" type="slidenum">
              <a:rPr lang="en-US" smtClean="0"/>
              <a:t>20</a:t>
            </a:fld>
            <a:endParaRPr lang="en-US"/>
          </a:p>
        </p:txBody>
      </p:sp>
    </p:spTree>
    <p:extLst>
      <p:ext uri="{BB962C8B-B14F-4D97-AF65-F5344CB8AC3E}">
        <p14:creationId xmlns:p14="http://schemas.microsoft.com/office/powerpoint/2010/main" val="1273935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13816"/>
            <a:ext cx="8915400" cy="914400"/>
          </a:xfrm>
        </p:spPr>
        <p:txBody>
          <a:bodyPr/>
          <a:lstStyle/>
          <a:p>
            <a:pPr algn="r" rtl="1"/>
            <a:r>
              <a:rPr lang="ar-SA" sz="2400" dirty="0">
                <a:latin typeface="Times New Roman" panose="02020603050405020304" pitchFamily="18" charset="0"/>
                <a:cs typeface="Times New Roman" panose="02020603050405020304" pitchFamily="18" charset="0"/>
              </a:rPr>
              <a:t>ويمكن ايجاز بعض خصائص الأشعة الكھرومغناطیسیة من ناحیة الطاقة والذبذبة والطول الموجي في جدول </a:t>
            </a:r>
            <a:r>
              <a:rPr lang="ar-SA" sz="2400" dirty="0" smtClean="0">
                <a:latin typeface="Times New Roman" panose="02020603050405020304" pitchFamily="18" charset="0"/>
                <a:cs typeface="Times New Roman" panose="02020603050405020304" pitchFamily="18" charset="0"/>
              </a:rPr>
              <a:t>التالي</a:t>
            </a:r>
            <a:r>
              <a:rPr lang="ar-IQ"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endParaRPr lang="en-US" dirty="0"/>
          </a:p>
        </p:txBody>
      </p:sp>
      <p:pic>
        <p:nvPicPr>
          <p:cNvPr id="4" name="Picture 3" descr="E:\3 جامعة البصرة\1- المحاضرات\المرحلة الأولى\Pics\008.jpg"/>
          <p:cNvPicPr/>
          <p:nvPr/>
        </p:nvPicPr>
        <p:blipFill>
          <a:blip r:embed="rId2">
            <a:extLst>
              <a:ext uri="{28A0092B-C50C-407E-A947-70E740481C1C}">
                <a14:useLocalDpi xmlns:a14="http://schemas.microsoft.com/office/drawing/2010/main" val="0"/>
              </a:ext>
            </a:extLst>
          </a:blip>
          <a:srcRect/>
          <a:stretch>
            <a:fillRect/>
          </a:stretch>
        </p:blipFill>
        <p:spPr bwMode="auto">
          <a:xfrm>
            <a:off x="1362456" y="2539809"/>
            <a:ext cx="10049256" cy="4245039"/>
          </a:xfrm>
          <a:prstGeom prst="rect">
            <a:avLst/>
          </a:prstGeom>
          <a:noFill/>
          <a:ln>
            <a:noFill/>
          </a:ln>
        </p:spPr>
      </p:pic>
      <p:sp>
        <p:nvSpPr>
          <p:cNvPr id="5" name="Rectangle 4"/>
          <p:cNvSpPr/>
          <p:nvPr/>
        </p:nvSpPr>
        <p:spPr>
          <a:xfrm>
            <a:off x="7046912" y="1949346"/>
            <a:ext cx="4249881" cy="461665"/>
          </a:xfrm>
          <a:prstGeom prst="rect">
            <a:avLst/>
          </a:prstGeom>
        </p:spPr>
        <p:txBody>
          <a:bodyPr wrap="none">
            <a:spAutoFit/>
          </a:bodyPr>
          <a:lstStyle/>
          <a:p>
            <a:pPr algn="r" rtl="1"/>
            <a:r>
              <a:rPr lang="ar-SA" sz="2400" dirty="0">
                <a:latin typeface="Times New Roman" panose="02020603050405020304" pitchFamily="18" charset="0"/>
                <a:ea typeface="Calibri" panose="020F0502020204030204" pitchFamily="34" charset="0"/>
                <a:cs typeface="Times New Roman" panose="02020603050405020304" pitchFamily="18" charset="0"/>
              </a:rPr>
              <a:t>جدول: خصائص الأشعة الكھرومغناطیسیة</a:t>
            </a:r>
            <a:endParaRPr lang="en-US" sz="2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6E954F4-8EF7-4896-ACB0-1DAA95E880F2}" type="slidenum">
              <a:rPr lang="en-US" smtClean="0"/>
              <a:t>21</a:t>
            </a:fld>
            <a:endParaRPr lang="en-US"/>
          </a:p>
        </p:txBody>
      </p:sp>
    </p:spTree>
    <p:extLst>
      <p:ext uri="{BB962C8B-B14F-4D97-AF65-F5344CB8AC3E}">
        <p14:creationId xmlns:p14="http://schemas.microsoft.com/office/powerpoint/2010/main" val="129608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8346"/>
          </a:xfrm>
        </p:spPr>
        <p:txBody>
          <a:bodyPr>
            <a:normAutofit/>
          </a:bodyPr>
          <a:lstStyle/>
          <a:p>
            <a:pPr algn="r" rtl="1"/>
            <a:r>
              <a:rPr lang="ar-SA" b="1" dirty="0">
                <a:latin typeface="Times New Roman" panose="02020603050405020304" pitchFamily="18" charset="0"/>
                <a:ea typeface="SimSun-ExtB" panose="02010609060101010101" pitchFamily="49" charset="-122"/>
                <a:cs typeface="Times New Roman" panose="02020603050405020304" pitchFamily="18" charset="0"/>
              </a:rPr>
              <a:t>الخصائص الموجیة للشعاع الكھرومغناطیسي</a:t>
            </a:r>
            <a:r>
              <a:rPr lang="ar-SA" dirty="0">
                <a:latin typeface="Times New Roman" panose="02020603050405020304" pitchFamily="18" charset="0"/>
                <a:ea typeface="SimSun-ExtB" panose="02010609060101010101" pitchFamily="49" charset="-122"/>
                <a:cs typeface="Times New Roman" panose="02020603050405020304" pitchFamily="18" charset="0"/>
              </a:rPr>
              <a:t> </a:t>
            </a:r>
            <a:endParaRPr lang="en-US" dirty="0">
              <a:latin typeface="Times New Roman" panose="02020603050405020304" pitchFamily="18" charset="0"/>
              <a:ea typeface="SimSun-ExtB" panose="02010609060101010101" pitchFamily="49" charset="-122"/>
              <a:cs typeface="Times New Roman" panose="02020603050405020304" pitchFamily="18" charset="0"/>
            </a:endParaRPr>
          </a:p>
        </p:txBody>
      </p:sp>
      <p:sp>
        <p:nvSpPr>
          <p:cNvPr id="3" name="Content Placeholder 2"/>
          <p:cNvSpPr>
            <a:spLocks noGrp="1"/>
          </p:cNvSpPr>
          <p:nvPr>
            <p:ph idx="1"/>
          </p:nvPr>
        </p:nvSpPr>
        <p:spPr>
          <a:xfrm>
            <a:off x="1536192" y="1252728"/>
            <a:ext cx="9968420" cy="5431536"/>
          </a:xfrm>
        </p:spPr>
        <p:txBody>
          <a:bodyPr>
            <a:no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ينشأ الإشعاع الكهرومغناطيسي عندما يتم تسريع جُسيم ذريٍ، مثل: الإلكترون، بواسطة مجال كهربائي، مُحرِّكاً إياه، وتُنتِج تِلك الحركة مجالات كهربائية، ومغناطيسية مُتذبذِبة، تُسافر في اتجاهات عمودية على بعضها البعض، في صورة حزمة من الطاقة الضوئية، تُدعى فوتون، تُسافر هذه الفوتونات في صورة موجات مُتجانِسةٍ بأقصى سرعةٍ مُمكِنة في الكون: 186,282 ميل في الثانية، (299,792,458 متراً في الثانية) في الفراغ، وتُعرف تلك السرعة أيضاً بسرعة الضوء، وللموجات خصائص مُعيّنة تتمثّل في التردد، والطول الموجي أو الطاقة</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3</a:t>
            </a:fld>
            <a:endParaRPr lang="en-US"/>
          </a:p>
        </p:txBody>
      </p:sp>
    </p:spTree>
    <p:extLst>
      <p:ext uri="{BB962C8B-B14F-4D97-AF65-F5344CB8AC3E}">
        <p14:creationId xmlns:p14="http://schemas.microsoft.com/office/powerpoint/2010/main" val="8470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682496" y="310896"/>
            <a:ext cx="9134856" cy="6428232"/>
          </a:xfrm>
          <a:prstGeom prst="rect">
            <a:avLst/>
          </a:prstGeom>
        </p:spPr>
      </p:pic>
      <p:sp>
        <p:nvSpPr>
          <p:cNvPr id="2" name="Slide Number Placeholder 1"/>
          <p:cNvSpPr>
            <a:spLocks noGrp="1"/>
          </p:cNvSpPr>
          <p:nvPr>
            <p:ph type="sldNum" sz="quarter" idx="12"/>
          </p:nvPr>
        </p:nvSpPr>
        <p:spPr/>
        <p:txBody>
          <a:bodyPr/>
          <a:lstStyle/>
          <a:p>
            <a:fld id="{C6E954F4-8EF7-4896-ACB0-1DAA95E880F2}" type="slidenum">
              <a:rPr lang="en-US" smtClean="0"/>
              <a:t>4</a:t>
            </a:fld>
            <a:endParaRPr lang="en-US"/>
          </a:p>
        </p:txBody>
      </p:sp>
    </p:spTree>
    <p:extLst>
      <p:ext uri="{BB962C8B-B14F-4D97-AF65-F5344CB8AC3E}">
        <p14:creationId xmlns:p14="http://schemas.microsoft.com/office/powerpoint/2010/main" val="110784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0924" y="813816"/>
            <a:ext cx="8915400" cy="4987678"/>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تنشأ الموجات الكهرومغناطيسية عندما يتّحِد </a:t>
            </a:r>
            <a:r>
              <a:rPr lang="ar-SA" sz="2400" dirty="0" smtClean="0">
                <a:latin typeface="Times New Roman" panose="02020603050405020304" pitchFamily="18" charset="0"/>
                <a:cs typeface="Times New Roman" panose="02020603050405020304" pitchFamily="18" charset="0"/>
              </a:rPr>
              <a:t>مجال</a:t>
            </a:r>
            <a:r>
              <a:rPr lang="ar-IQ" sz="2400" dirty="0" smtClean="0">
                <a:latin typeface="Times New Roman" panose="02020603050405020304" pitchFamily="18" charset="0"/>
                <a:cs typeface="Times New Roman" panose="02020603050405020304" pitchFamily="18" charset="0"/>
              </a:rPr>
              <a:t>اً</a:t>
            </a:r>
            <a:r>
              <a:rPr lang="ar-SA"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كهربائي</a:t>
            </a:r>
            <a:r>
              <a:rPr lang="ar-IQ" sz="2400" dirty="0" smtClean="0">
                <a:latin typeface="Times New Roman" panose="02020603050405020304" pitchFamily="18" charset="0"/>
                <a:cs typeface="Times New Roman" panose="02020603050405020304" pitchFamily="18" charset="0"/>
              </a:rPr>
              <a:t>اً</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(السهم الأحمر) مع مجال مغناطيسي (السهم الأزرق)، ويوجد المجال المغناطيسي والمجال الكهربائي لموجة كهرومغناطيسية في وضعٍ عمودي مع بعضهما البعض ومع اتجاه الموجة</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dirty="0">
                <a:latin typeface="Times New Roman" panose="02020603050405020304" pitchFamily="18" charset="0"/>
                <a:cs typeface="Times New Roman" panose="02020603050405020304" pitchFamily="18" charset="0"/>
              </a:rPr>
              <a:t>أن الشعاع </a:t>
            </a:r>
            <a:r>
              <a:rPr lang="ar-SA" sz="2400" dirty="0" smtClean="0">
                <a:latin typeface="Times New Roman" panose="02020603050405020304" pitchFamily="18" charset="0"/>
                <a:cs typeface="Times New Roman" panose="02020603050405020304" pitchFamily="18" charset="0"/>
              </a:rPr>
              <a:t>الكھرومغناطیسي</a:t>
            </a:r>
            <a:r>
              <a:rPr lang="ar-IQ"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لیس </a:t>
            </a:r>
            <a:r>
              <a:rPr lang="ar-SA" sz="2400" dirty="0">
                <a:latin typeface="Times New Roman" panose="02020603050405020304" pitchFamily="18" charset="0"/>
                <a:cs typeface="Times New Roman" panose="02020603050405020304" pitchFamily="18" charset="0"/>
              </a:rPr>
              <a:t>المقصود به شعاع واحد، ولكنه يتكون من خلیط من الأشعة الكھرمغناطیسیة المختلفة، والتي يتمیز كل شعاع منھا بمدى من الأطوال </a:t>
            </a:r>
            <a:r>
              <a:rPr lang="ar-SA" sz="2400" dirty="0" smtClean="0">
                <a:latin typeface="Times New Roman" panose="02020603050405020304" pitchFamily="18" charset="0"/>
                <a:cs typeface="Times New Roman" panose="02020603050405020304" pitchFamily="18" charset="0"/>
              </a:rPr>
              <a:t>الموج</a:t>
            </a:r>
            <a:r>
              <a:rPr lang="ar-IQ" sz="2400" dirty="0" smtClean="0">
                <a:latin typeface="Times New Roman" panose="02020603050405020304" pitchFamily="18" charset="0"/>
                <a:cs typeface="Times New Roman" panose="02020603050405020304" pitchFamily="18" charset="0"/>
              </a:rPr>
              <a:t>ية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ومدى من التردد أو التذبذب ومدي طاقي يختلف من شعاع لآخر</a:t>
            </a:r>
            <a:r>
              <a:rPr lang="en-US" sz="2400" dirty="0">
                <a:latin typeface="Times New Roman" panose="02020603050405020304" pitchFamily="18" charset="0"/>
                <a:cs typeface="Times New Roman" panose="02020603050405020304" pitchFamily="18" charset="0"/>
              </a:rPr>
              <a:t>. </a:t>
            </a: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5</a:t>
            </a:fld>
            <a:endParaRPr lang="en-US"/>
          </a:p>
        </p:txBody>
      </p:sp>
    </p:spTree>
    <p:extLst>
      <p:ext uri="{BB962C8B-B14F-4D97-AF65-F5344CB8AC3E}">
        <p14:creationId xmlns:p14="http://schemas.microsoft.com/office/powerpoint/2010/main" val="325804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5476" y="905256"/>
            <a:ext cx="8915400" cy="1719072"/>
          </a:xfrm>
        </p:spPr>
        <p:txBody>
          <a:bodyPr>
            <a:normAutofit lnSpcReduction="10000"/>
          </a:bodyPr>
          <a:lstStyle/>
          <a:p>
            <a:pPr algn="just" rtl="1">
              <a:lnSpc>
                <a:spcPct val="150000"/>
              </a:lnSpc>
            </a:pPr>
            <a:r>
              <a:rPr lang="ar-SA" sz="2400" dirty="0">
                <a:latin typeface="Times New Roman" panose="02020603050405020304" pitchFamily="18" charset="0"/>
                <a:cs typeface="Times New Roman" panose="02020603050405020304" pitchFamily="18" charset="0"/>
              </a:rPr>
              <a:t>ويتقدم الشعاع الكھرومغناطیسي في صورة حركة موجیة </a:t>
            </a:r>
            <a:r>
              <a:rPr lang="en-US" sz="2400" dirty="0">
                <a:latin typeface="Times New Roman" panose="02020603050405020304" pitchFamily="18" charset="0"/>
                <a:cs typeface="Times New Roman" panose="02020603050405020304" pitchFamily="18" charset="0"/>
              </a:rPr>
              <a:t>wave </a:t>
            </a:r>
            <a:r>
              <a:rPr lang="en-US" sz="2400" dirty="0" smtClean="0">
                <a:latin typeface="Times New Roman" panose="02020603050405020304" pitchFamily="18" charset="0"/>
                <a:cs typeface="Times New Roman" panose="02020603050405020304" pitchFamily="18" charset="0"/>
              </a:rPr>
              <a:t>motion</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أي حركة تدفع الشعاع نحو الأعلى </a:t>
            </a:r>
            <a:r>
              <a:rPr lang="en-US" sz="2400" dirty="0">
                <a:latin typeface="Times New Roman" panose="02020603050405020304" pitchFamily="18" charset="0"/>
                <a:cs typeface="Times New Roman" panose="02020603050405020304" pitchFamily="18" charset="0"/>
              </a:rPr>
              <a:t>upward direction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ثم </a:t>
            </a:r>
            <a:r>
              <a:rPr lang="ar-SA" sz="2400" dirty="0">
                <a:latin typeface="Times New Roman" panose="02020603050405020304" pitchFamily="18" charset="0"/>
                <a:cs typeface="Times New Roman" panose="02020603050405020304" pitchFamily="18" charset="0"/>
              </a:rPr>
              <a:t>تدفعه نحو الأسفل </a:t>
            </a:r>
            <a:r>
              <a:rPr lang="en-US" sz="2400" dirty="0" smtClean="0">
                <a:latin typeface="Times New Roman" panose="02020603050405020304" pitchFamily="18" charset="0"/>
                <a:cs typeface="Times New Roman" panose="02020603050405020304" pitchFamily="18" charset="0"/>
              </a:rPr>
              <a:t>downward</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مثل الموجة التي لھا قمة </a:t>
            </a:r>
            <a:r>
              <a:rPr lang="en-US" sz="2400" dirty="0">
                <a:latin typeface="Times New Roman" panose="02020603050405020304" pitchFamily="18" charset="0"/>
                <a:cs typeface="Times New Roman" panose="02020603050405020304" pitchFamily="18" charset="0"/>
              </a:rPr>
              <a:t>crest</a:t>
            </a:r>
            <a:r>
              <a:rPr lang="ar-SA" sz="2400" dirty="0">
                <a:latin typeface="Times New Roman" panose="02020603050405020304" pitchFamily="18" charset="0"/>
                <a:cs typeface="Times New Roman" panose="02020603050405020304" pitchFamily="18" charset="0"/>
              </a:rPr>
              <a:t> و قاع </a:t>
            </a:r>
            <a:r>
              <a:rPr lang="en-US" sz="2400" dirty="0">
                <a:latin typeface="Times New Roman" panose="02020603050405020304" pitchFamily="18" charset="0"/>
                <a:cs typeface="Times New Roman" panose="02020603050405020304" pitchFamily="18" charset="0"/>
              </a:rPr>
              <a:t>trough</a:t>
            </a:r>
            <a:r>
              <a:rPr lang="ar-SA" sz="2400" dirty="0">
                <a:latin typeface="Times New Roman" panose="02020603050405020304" pitchFamily="18" charset="0"/>
                <a:cs typeface="Times New Roman" panose="02020603050405020304" pitchFamily="18" charset="0"/>
              </a:rPr>
              <a:t> .  </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443" y="2624328"/>
            <a:ext cx="6192570" cy="4169664"/>
          </a:xfrm>
          <a:prstGeom prst="rect">
            <a:avLst/>
          </a:prstGeom>
        </p:spPr>
      </p:pic>
    </p:spTree>
    <p:extLst>
      <p:ext uri="{BB962C8B-B14F-4D97-AF65-F5344CB8AC3E}">
        <p14:creationId xmlns:p14="http://schemas.microsoft.com/office/powerpoint/2010/main" val="249504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6384"/>
            <a:ext cx="8915400" cy="5124838"/>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إن الطول الموجي، هو المسافة بين قمتين متتالين للموجة، وتُقاس تلك المسافة بوحدة المتر، أو كسورٍ منه، والتردد هو عدد الموجات المُتكوِّنة في زمن مُعيّن، ويُقاس عادةً بعدد الدورات في الثانية، أو الهرتز</a:t>
            </a:r>
            <a:r>
              <a:rPr lang="en-US" sz="2400" dirty="0">
                <a:latin typeface="Times New Roman" panose="02020603050405020304" pitchFamily="18" charset="0"/>
                <a:cs typeface="Times New Roman" panose="02020603050405020304" pitchFamily="18" charset="0"/>
              </a:rPr>
              <a:t> Hz</a:t>
            </a:r>
            <a:r>
              <a:rPr lang="ar-SA" sz="2400" dirty="0">
                <a:latin typeface="Times New Roman" panose="02020603050405020304" pitchFamily="18" charset="0"/>
                <a:cs typeface="Times New Roman" panose="02020603050405020304" pitchFamily="18" charset="0"/>
              </a:rPr>
              <a:t>، والطول الموجي الصغير يعني أنّ التردد سيكون أعلى؛ لأنّ دورة واحدة ستكتمل في زمن أقل، وبالمِثل، الطول الموجي الأطول، له تردد أقل؛ لأنّ الدورة ستأخذ </a:t>
            </a:r>
            <a:r>
              <a:rPr lang="ar-SA" sz="2400" dirty="0" smtClean="0">
                <a:latin typeface="Times New Roman" panose="02020603050405020304" pitchFamily="18" charset="0"/>
                <a:cs typeface="Times New Roman" panose="02020603050405020304" pitchFamily="18" charset="0"/>
              </a:rPr>
              <a:t>وقت</a:t>
            </a:r>
            <a:r>
              <a:rPr lang="ar-IQ" sz="2400" dirty="0" smtClean="0">
                <a:latin typeface="Times New Roman" panose="02020603050405020304" pitchFamily="18" charset="0"/>
                <a:cs typeface="Times New Roman" panose="02020603050405020304" pitchFamily="18" charset="0"/>
              </a:rPr>
              <a:t>اً</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أطول لتكتمِل</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dirty="0">
                <a:latin typeface="Times New Roman" panose="02020603050405020304" pitchFamily="18" charset="0"/>
                <a:cs typeface="Times New Roman" panose="02020603050405020304" pitchFamily="18" charset="0"/>
              </a:rPr>
              <a:t>وتعتمد سرعة الموجة على نوع الموجة ، وعلى طبیعة الوسط الذي تنتقل فیه</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بالإضافة إلى التردد، وطول الموجة  ومن المعلوم أن الضوء شكل من أشكال الطاقة تكون سرعته في الوسط الواحد ثابتة ومقدارھا في الفراغ </a:t>
            </a:r>
            <a:r>
              <a:rPr lang="en-US" sz="2400" dirty="0">
                <a:latin typeface="Times New Roman" panose="02020603050405020304" pitchFamily="18" charset="0"/>
                <a:cs typeface="Times New Roman" panose="02020603050405020304" pitchFamily="18" charset="0"/>
              </a:rPr>
              <a:t>2.9976 x 10</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cm / sec</a:t>
            </a:r>
            <a:r>
              <a:rPr lang="ar-IQ"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C6E954F4-8EF7-4896-ACB0-1DAA95E880F2}" type="slidenum">
              <a:rPr lang="en-US" smtClean="0"/>
              <a:t>7</a:t>
            </a:fld>
            <a:endParaRPr lang="en-US"/>
          </a:p>
        </p:txBody>
      </p:sp>
    </p:spTree>
    <p:extLst>
      <p:ext uri="{BB962C8B-B14F-4D97-AF65-F5344CB8AC3E}">
        <p14:creationId xmlns:p14="http://schemas.microsoft.com/office/powerpoint/2010/main" val="251313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0914"/>
          </a:xfrm>
        </p:spPr>
        <p:txBody>
          <a:bodyPr>
            <a:normAutofit/>
          </a:bodyPr>
          <a:lstStyle/>
          <a:p>
            <a:pPr algn="r" rtl="1"/>
            <a:r>
              <a:rPr lang="ar-SA" b="1" dirty="0">
                <a:latin typeface="Times New Roman" panose="02020603050405020304" pitchFamily="18" charset="0"/>
                <a:cs typeface="Times New Roman" panose="02020603050405020304" pitchFamily="18" charset="0"/>
              </a:rPr>
              <a:t>طول موجة الشعاع الكھرومغناطیسي</a:t>
            </a:r>
            <a:r>
              <a:rPr lang="en-US" b="1" dirty="0">
                <a:latin typeface="Times New Roman" panose="02020603050405020304" pitchFamily="18" charset="0"/>
                <a:cs typeface="Times New Roman" panose="02020603050405020304" pitchFamily="18" charset="0"/>
              </a:rPr>
              <a:t> Wavelength (𝜆)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002536"/>
            <a:ext cx="8915400" cy="4576198"/>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يعبر عن طول الموجة بالمسافة التي تتحركھا الموجة خلال دورة واحدة أي المسافة بین أي نقطتین متناظرتین على مسار الموجة أي بین قمتین متتابعتین</a:t>
            </a:r>
            <a:r>
              <a:rPr lang="en-US" sz="2400" dirty="0">
                <a:latin typeface="Times New Roman" panose="02020603050405020304" pitchFamily="18" charset="0"/>
                <a:cs typeface="Times New Roman" panose="02020603050405020304" pitchFamily="18" charset="0"/>
              </a:rPr>
              <a:t>two successive </a:t>
            </a:r>
            <a:r>
              <a:rPr lang="en-US" sz="2400" dirty="0" smtClean="0">
                <a:latin typeface="Times New Roman" panose="02020603050405020304" pitchFamily="18" charset="0"/>
                <a:cs typeface="Times New Roman" panose="02020603050405020304" pitchFamily="18" charset="0"/>
              </a:rPr>
              <a:t>crests</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أو بین قاعین متتالیین للموجة </a:t>
            </a:r>
            <a:r>
              <a:rPr lang="en-US" sz="2400" dirty="0">
                <a:latin typeface="Times New Roman" panose="02020603050405020304" pitchFamily="18" charset="0"/>
                <a:cs typeface="Times New Roman" panose="02020603050405020304" pitchFamily="18" charset="0"/>
              </a:rPr>
              <a:t>two successive </a:t>
            </a:r>
            <a:r>
              <a:rPr lang="en-US" sz="2400" dirty="0" smtClean="0">
                <a:latin typeface="Times New Roman" panose="02020603050405020304" pitchFamily="18" charset="0"/>
                <a:cs typeface="Times New Roman" panose="02020603050405020304" pitchFamily="18" charset="0"/>
              </a:rPr>
              <a:t>trough</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وتتناسب سعة الموجة </a:t>
            </a:r>
            <a:r>
              <a:rPr lang="en-US" sz="2400" dirty="0" smtClean="0">
                <a:latin typeface="Times New Roman" panose="02020603050405020304" pitchFamily="18" charset="0"/>
                <a:cs typeface="Times New Roman" panose="02020603050405020304" pitchFamily="18" charset="0"/>
              </a:rPr>
              <a:t>amplitude</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مع عدد الفوتونات ذات الطول الموجي </a:t>
            </a:r>
            <a:r>
              <a:rPr lang="en-US" sz="2400" b="1" dirty="0">
                <a:latin typeface="Times New Roman" panose="02020603050405020304" pitchFamily="18" charset="0"/>
                <a:cs typeface="Times New Roman" panose="02020603050405020304" pitchFamily="18" charset="0"/>
              </a:rPr>
              <a:t>(𝜆</a:t>
            </a:r>
            <a:r>
              <a:rPr lang="en-US" sz="2400" b="1" dirty="0" smtClean="0">
                <a:latin typeface="Times New Roman" panose="02020603050405020304" pitchFamily="18" charset="0"/>
                <a:cs typeface="Times New Roman" panose="02020603050405020304" pitchFamily="18" charset="0"/>
              </a:rPr>
              <a:t>)</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الواحد وتعرف بمربع السعة</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8</a:t>
            </a:fld>
            <a:endParaRPr lang="en-US"/>
          </a:p>
        </p:txBody>
      </p:sp>
    </p:spTree>
    <p:extLst>
      <p:ext uri="{BB962C8B-B14F-4D97-AF65-F5344CB8AC3E}">
        <p14:creationId xmlns:p14="http://schemas.microsoft.com/office/powerpoint/2010/main" val="295306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normAutofit/>
          </a:bodyPr>
          <a:lstStyle/>
          <a:p>
            <a:pPr algn="r" rtl="1"/>
            <a:r>
              <a:rPr lang="ar-SA" b="1" dirty="0">
                <a:latin typeface="Times New Roman" panose="02020603050405020304" pitchFamily="18" charset="0"/>
                <a:cs typeface="Times New Roman" panose="02020603050405020304" pitchFamily="18" charset="0"/>
              </a:rPr>
              <a:t>تردد أو ذبذبة الشعاع الكھرومغناطیسي</a:t>
            </a:r>
            <a:r>
              <a:rPr lang="en-US" b="1" dirty="0">
                <a:latin typeface="Times New Roman" panose="02020603050405020304" pitchFamily="18" charset="0"/>
                <a:cs typeface="Times New Roman" panose="02020603050405020304" pitchFamily="18" charset="0"/>
              </a:rPr>
              <a:t> Frequency (ν)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536192"/>
            <a:ext cx="8915400" cy="5148072"/>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يعبر عن الذبذبة بعدد المنحنیات (الذبذبات) التي تمر على نقطة معینة في الثانیة الواحدة عند تحرك الموجة (أو عدد الدورات التي تحدث في كل ثانیة) ، ويعبر عن وحدة قیاس الذبذبة بالدورة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ثانیة  </a:t>
            </a:r>
            <a:r>
              <a:rPr lang="en-US" sz="2400" dirty="0">
                <a:latin typeface="Times New Roman" panose="02020603050405020304" pitchFamily="18" charset="0"/>
                <a:cs typeface="Times New Roman" panose="02020603050405020304" pitchFamily="18" charset="0"/>
              </a:rPr>
              <a:t>cycle / second</a:t>
            </a:r>
            <a:r>
              <a:rPr lang="ar-IQ" sz="2400" dirty="0">
                <a:latin typeface="Times New Roman" panose="02020603050405020304" pitchFamily="18" charset="0"/>
                <a:cs typeface="Times New Roman" panose="02020603050405020304" pitchFamily="18" charset="0"/>
              </a:rPr>
              <a:t> أو </a:t>
            </a:r>
            <a:r>
              <a:rPr lang="en-US" sz="2400" dirty="0">
                <a:latin typeface="Times New Roman" panose="02020603050405020304" pitchFamily="18" charset="0"/>
                <a:cs typeface="Times New Roman" panose="02020603050405020304" pitchFamily="18" charset="0"/>
              </a:rPr>
              <a:t>CPS</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كما تعرف الذبذبة بأنھا: عدد وحدات طول الموجة في مسافة تساوي سرعة الضوء في الثانیة الواحدة أي حوالي</a:t>
            </a:r>
            <a:r>
              <a:rPr lang="en-US" sz="2400" dirty="0">
                <a:latin typeface="Times New Roman" panose="02020603050405020304" pitchFamily="18" charset="0"/>
                <a:cs typeface="Times New Roman" panose="02020603050405020304" pitchFamily="18" charset="0"/>
              </a:rPr>
              <a:t>2.9976 x 10</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cm / sec </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كذلك تعرف بأنھا عدد وحدات طول الموجة في مسافة قدرھا واحد سنتیمترا</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b="1" dirty="0">
                <a:latin typeface="Times New Roman" panose="02020603050405020304" pitchFamily="18" charset="0"/>
                <a:cs typeface="Times New Roman" panose="02020603050405020304" pitchFamily="18" charset="0"/>
              </a:rPr>
              <a:t>والھرتز </a:t>
            </a:r>
            <a:r>
              <a:rPr lang="ar-SA" sz="2400" dirty="0">
                <a:latin typeface="Times New Roman" panose="02020603050405020304" pitchFamily="18" charset="0"/>
                <a:cs typeface="Times New Roman" panose="02020603050405020304" pitchFamily="18" charset="0"/>
              </a:rPr>
              <a:t>ھي الوحدة الدولیة لقیاس التردد، واحد ھرتز يكافئ ذبذبة واحدة في الثانیة (دورة واحدة في الثانیة أو ١</a:t>
            </a:r>
            <a:r>
              <a:rPr lang="en-US" sz="2400"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ثانیة</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6E954F4-8EF7-4896-ACB0-1DAA95E880F2}" type="slidenum">
              <a:rPr lang="en-US" smtClean="0"/>
              <a:t>9</a:t>
            </a:fld>
            <a:endParaRPr lang="en-US"/>
          </a:p>
        </p:txBody>
      </p:sp>
    </p:spTree>
    <p:extLst>
      <p:ext uri="{BB962C8B-B14F-4D97-AF65-F5344CB8AC3E}">
        <p14:creationId xmlns:p14="http://schemas.microsoft.com/office/powerpoint/2010/main" val="7702535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TotalTime>
  <Words>1535</Words>
  <Application>Microsoft Office PowerPoint</Application>
  <PresentationFormat>Widescreen</PresentationFormat>
  <Paragraphs>97</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SimSun-ExtB</vt:lpstr>
      <vt:lpstr>Arial</vt:lpstr>
      <vt:lpstr>Calibri</vt:lpstr>
      <vt:lpstr>Century Gothic</vt:lpstr>
      <vt:lpstr>Tahoma</vt:lpstr>
      <vt:lpstr>Times New Roman</vt:lpstr>
      <vt:lpstr>Wingdings 3</vt:lpstr>
      <vt:lpstr>Wisp</vt:lpstr>
      <vt:lpstr>الاشعاع الكهرومغناطيسي</vt:lpstr>
      <vt:lpstr>الأشعة الكهرومغناطيسية</vt:lpstr>
      <vt:lpstr>الخصائص الموجیة للشعاع الكھرومغناطیسي </vt:lpstr>
      <vt:lpstr>PowerPoint Presentation</vt:lpstr>
      <vt:lpstr>PowerPoint Presentation</vt:lpstr>
      <vt:lpstr>PowerPoint Presentation</vt:lpstr>
      <vt:lpstr>PowerPoint Presentation</vt:lpstr>
      <vt:lpstr>طول موجة الشعاع الكھرومغناطیسي Wavelength (𝜆) </vt:lpstr>
      <vt:lpstr>تردد أو ذبذبة الشعاع الكھرومغناطیسي Frequency (ν) </vt:lpstr>
      <vt:lpstr>العدد الموجي للشعاع Wave number (ῡ) </vt:lpstr>
      <vt:lpstr>PowerPoint Presentation</vt:lpstr>
      <vt:lpstr>PowerPoint Presentation</vt:lpstr>
      <vt:lpstr>PowerPoint Presentation</vt:lpstr>
      <vt:lpstr>الطيف الكهرومغناطيسي.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الاشعاع الكهرومغناطيسي</dc:title>
  <dc:creator>Hayder Alsaad</dc:creator>
  <cp:lastModifiedBy>Hayder Alsaad</cp:lastModifiedBy>
  <cp:revision>19</cp:revision>
  <dcterms:created xsi:type="dcterms:W3CDTF">2022-02-04T18:01:19Z</dcterms:created>
  <dcterms:modified xsi:type="dcterms:W3CDTF">2022-02-07T17:51:15Z</dcterms:modified>
</cp:coreProperties>
</file>